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g/6ps+2uT62sgGmD9Cun4CWsYNv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13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bar"/>
        <c:grouping val="clustered"/>
        <c:varyColors val="0"/>
        <c:ser>
          <c:idx val="0"/>
          <c:order val="0"/>
          <c:tx>
            <c:strRef>
              <c:f>'Priorities-Question 6'!$C$3</c:f>
              <c:strCache>
                <c:ptCount val="1"/>
                <c:pt idx="0">
                  <c:v>Priority Management Concern</c:v>
                </c:pt>
              </c:strCache>
            </c:strRef>
          </c:tx>
          <c:spPr>
            <a:gradFill rotWithShape="1">
              <a:gsLst>
                <a:gs pos="0">
                  <a:schemeClr val="accent6">
                    <a:shade val="85000"/>
                    <a:satMod val="130000"/>
                  </a:schemeClr>
                </a:gs>
                <a:gs pos="34000">
                  <a:schemeClr val="accent6">
                    <a:shade val="87000"/>
                    <a:satMod val="125000"/>
                  </a:schemeClr>
                </a:gs>
                <a:gs pos="70000">
                  <a:schemeClr val="accent6">
                    <a:tint val="100000"/>
                    <a:shade val="90000"/>
                    <a:satMod val="130000"/>
                  </a:schemeClr>
                </a:gs>
                <a:gs pos="100000">
                  <a:schemeClr val="accent6">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'Priorities-Question 6'!$B$4:$B$8</c:f>
              <c:strCache>
                <c:ptCount val="5"/>
                <c:pt idx="0">
                  <c:v>Irrigation infrastructure</c:v>
                </c:pt>
                <c:pt idx="1">
                  <c:v>Grazing management, 
pasture productivity</c:v>
                </c:pt>
                <c:pt idx="2">
                  <c:v>Crop production</c:v>
                </c:pt>
                <c:pt idx="3">
                  <c:v>Streamside vegetation</c:v>
                </c:pt>
                <c:pt idx="4">
                  <c:v>Livestock infrastructure</c:v>
                </c:pt>
              </c:strCache>
            </c:strRef>
          </c:cat>
          <c:val>
            <c:numRef>
              <c:f>'Priorities-Question 6'!$C$4:$C$8</c:f>
              <c:numCache>
                <c:formatCode>General</c:formatCode>
                <c:ptCount val="5"/>
                <c:pt idx="0">
                  <c:v>18</c:v>
                </c:pt>
                <c:pt idx="1">
                  <c:v>9</c:v>
                </c:pt>
                <c:pt idx="2">
                  <c:v>5</c:v>
                </c:pt>
                <c:pt idx="3">
                  <c:v>4</c:v>
                </c:pt>
                <c:pt idx="4">
                  <c:v>2</c:v>
                </c:pt>
              </c:numCache>
            </c:numRef>
          </c:val>
          <c:extLst>
            <c:ext xmlns:c16="http://schemas.microsoft.com/office/drawing/2014/chart" uri="{C3380CC4-5D6E-409C-BE32-E72D297353CC}">
              <c16:uniqueId val="{00000000-1E03-4A40-805B-A72AD1E9621F}"/>
            </c:ext>
          </c:extLst>
        </c:ser>
        <c:dLbls>
          <c:dLblPos val="inEnd"/>
          <c:showLegendKey val="0"/>
          <c:showVal val="1"/>
          <c:showCatName val="0"/>
          <c:showSerName val="0"/>
          <c:showPercent val="0"/>
          <c:showBubbleSize val="0"/>
        </c:dLbls>
        <c:gapWidth val="115"/>
        <c:overlap val="-20"/>
        <c:axId val="874497984"/>
        <c:axId val="874499648"/>
      </c:barChart>
      <c:catAx>
        <c:axId val="87449798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74499648"/>
        <c:crosses val="autoZero"/>
        <c:auto val="1"/>
        <c:lblAlgn val="ctr"/>
        <c:lblOffset val="100"/>
        <c:noMultiLvlLbl val="0"/>
      </c:catAx>
      <c:valAx>
        <c:axId val="874499648"/>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7449798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'Irrigation-Question 8&amp;9'!$K$15</c:f>
              <c:strCache>
                <c:ptCount val="1"/>
                <c:pt idx="0">
                  <c:v>Irrigation Infrastructure Condition</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cat>
            <c:strRef>
              <c:f>'Irrigation-Question 8&amp;9'!$J$16:$J$19</c:f>
              <c:strCache>
                <c:ptCount val="4"/>
                <c:pt idx="0">
                  <c:v>Poor</c:v>
                </c:pt>
                <c:pt idx="1">
                  <c:v>Fair</c:v>
                </c:pt>
                <c:pt idx="2">
                  <c:v>Good</c:v>
                </c:pt>
                <c:pt idx="3">
                  <c:v>Excellent</c:v>
                </c:pt>
              </c:strCache>
            </c:strRef>
          </c:cat>
          <c:val>
            <c:numRef>
              <c:f>'Irrigation-Question 8&amp;9'!$K$16:$K$19</c:f>
              <c:numCache>
                <c:formatCode>General</c:formatCode>
                <c:ptCount val="4"/>
                <c:pt idx="0">
                  <c:v>5</c:v>
                </c:pt>
                <c:pt idx="1">
                  <c:v>17</c:v>
                </c:pt>
                <c:pt idx="2">
                  <c:v>15</c:v>
                </c:pt>
                <c:pt idx="3">
                  <c:v>2</c:v>
                </c:pt>
              </c:numCache>
            </c:numRef>
          </c:val>
          <c:extLst>
            <c:ext xmlns:c16="http://schemas.microsoft.com/office/drawing/2014/chart" uri="{C3380CC4-5D6E-409C-BE32-E72D297353CC}">
              <c16:uniqueId val="{00000000-5BA4-4EC9-82AC-E6A5A0205456}"/>
            </c:ext>
          </c:extLst>
        </c:ser>
        <c:dLbls>
          <c:showLegendKey val="0"/>
          <c:showVal val="0"/>
          <c:showCatName val="0"/>
          <c:showSerName val="0"/>
          <c:showPercent val="0"/>
          <c:showBubbleSize val="0"/>
        </c:dLbls>
        <c:gapWidth val="100"/>
        <c:overlap val="-24"/>
        <c:axId val="916834864"/>
        <c:axId val="916838192"/>
      </c:barChart>
      <c:catAx>
        <c:axId val="916834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6838192"/>
        <c:crosses val="autoZero"/>
        <c:auto val="1"/>
        <c:lblAlgn val="ctr"/>
        <c:lblOffset val="100"/>
        <c:noMultiLvlLbl val="0"/>
      </c:catAx>
      <c:valAx>
        <c:axId val="9168381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6834864"/>
        <c:crosses val="autoZero"/>
        <c:crossBetween val="between"/>
      </c:valAx>
      <c:spPr>
        <a:noFill/>
        <a:ln>
          <a:noFill/>
        </a:ln>
        <a:effectLst/>
      </c:spPr>
    </c:plotArea>
    <c:plotVisOnly val="1"/>
    <c:dispBlanksAs val="gap"/>
    <c:showDLblsOverMax val="0"/>
  </c:chart>
  <c:spPr>
    <a:solidFill>
      <a:schemeClr val="bg1"/>
    </a:solidFill>
    <a:ln>
      <a:solidFill>
        <a:schemeClr val="tx1">
          <a:lumMod val="95000"/>
          <a:lumOff val="5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9" name="Google Shape;179;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9415" lvl="0" indent="-349415" algn="l" rtl="0">
              <a:lnSpc>
                <a:spcPct val="100000"/>
              </a:lnSpc>
              <a:spcBef>
                <a:spcPts val="0"/>
              </a:spcBef>
              <a:spcAft>
                <a:spcPts val="0"/>
              </a:spcAft>
              <a:buClr>
                <a:srgbClr val="000000"/>
              </a:buClr>
              <a:buSzPts val="1200"/>
              <a:buFont typeface="Arial"/>
              <a:buChar char="•"/>
            </a:pPr>
            <a:r>
              <a:rPr lang="en-US">
                <a:solidFill>
                  <a:srgbClr val="000000"/>
                </a:solidFill>
              </a:rPr>
              <a:t>Reduced water pollution</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Intercepts surface runoff and filters sediment</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Research has shown that riparian vegetation can remove up to 90% of unused nitrogen from croplands</a:t>
            </a:r>
            <a:endParaRPr/>
          </a:p>
          <a:p>
            <a:pPr marL="349415" lvl="0" indent="-349415" algn="l" rtl="0">
              <a:lnSpc>
                <a:spcPct val="100000"/>
              </a:lnSpc>
              <a:spcBef>
                <a:spcPts val="240"/>
              </a:spcBef>
              <a:spcAft>
                <a:spcPts val="0"/>
              </a:spcAft>
              <a:buClr>
                <a:srgbClr val="000000"/>
              </a:buClr>
              <a:buSzPts val="1200"/>
              <a:buFont typeface="Arial"/>
              <a:buChar char="•"/>
            </a:pPr>
            <a:r>
              <a:rPr lang="en-US">
                <a:solidFill>
                  <a:srgbClr val="000000"/>
                </a:solidFill>
              </a:rPr>
              <a:t>Soil conservation through erosion control</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Protects vulnerable soils</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Roots strengthen and stabilize stream banks</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Above ground vegetation intercepts water force and energy </a:t>
            </a:r>
            <a:endParaRPr/>
          </a:p>
          <a:p>
            <a:pPr marL="349415" lvl="0" indent="-349415" algn="l" rtl="0">
              <a:lnSpc>
                <a:spcPct val="100000"/>
              </a:lnSpc>
              <a:spcBef>
                <a:spcPts val="240"/>
              </a:spcBef>
              <a:spcAft>
                <a:spcPts val="0"/>
              </a:spcAft>
              <a:buClr>
                <a:srgbClr val="000000"/>
              </a:buClr>
              <a:buSzPts val="1200"/>
              <a:buFont typeface="Arial"/>
              <a:buChar char="•"/>
            </a:pPr>
            <a:r>
              <a:rPr lang="en-US">
                <a:solidFill>
                  <a:srgbClr val="000000"/>
                </a:solidFill>
              </a:rPr>
              <a:t>High water protection</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Slows water velocities</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Absorbs water flows and energy</a:t>
            </a:r>
            <a:endParaRPr/>
          </a:p>
          <a:p>
            <a:pPr marL="349415" lvl="0" indent="-349415" algn="l" rtl="0">
              <a:lnSpc>
                <a:spcPct val="100000"/>
              </a:lnSpc>
              <a:spcBef>
                <a:spcPts val="240"/>
              </a:spcBef>
              <a:spcAft>
                <a:spcPts val="0"/>
              </a:spcAft>
              <a:buClr>
                <a:srgbClr val="000000"/>
              </a:buClr>
              <a:buSzPts val="1200"/>
              <a:buFont typeface="Arial"/>
              <a:buChar char="•"/>
            </a:pPr>
            <a:r>
              <a:rPr lang="en-US">
                <a:solidFill>
                  <a:srgbClr val="000000"/>
                </a:solidFill>
              </a:rPr>
              <a:t>Improved fish and wildlife habitat</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Trees and shrubs create cover and nesting habitat</a:t>
            </a:r>
            <a:endParaRPr/>
          </a:p>
          <a:p>
            <a:pPr marL="815302" lvl="1" indent="-349414" algn="l" rtl="0">
              <a:lnSpc>
                <a:spcPct val="100000"/>
              </a:lnSpc>
              <a:spcBef>
                <a:spcPts val="240"/>
              </a:spcBef>
              <a:spcAft>
                <a:spcPts val="0"/>
              </a:spcAft>
              <a:buClr>
                <a:srgbClr val="000000"/>
              </a:buClr>
              <a:buSzPts val="1200"/>
              <a:buFont typeface="Arial"/>
              <a:buChar char="•"/>
            </a:pPr>
            <a:r>
              <a:rPr lang="en-US">
                <a:solidFill>
                  <a:srgbClr val="000000"/>
                </a:solidFill>
              </a:rPr>
              <a:t>Fallen vegetation and insects contribute to the primary food source for the aquatic ecosystem</a:t>
            </a:r>
            <a:endParaRPr/>
          </a:p>
          <a:p>
            <a:pPr marL="0" lvl="0" indent="0" algn="l" rtl="0">
              <a:lnSpc>
                <a:spcPct val="100000"/>
              </a:lnSpc>
              <a:spcBef>
                <a:spcPts val="0"/>
              </a:spcBef>
              <a:spcAft>
                <a:spcPts val="0"/>
              </a:spcAft>
              <a:buSzPts val="1400"/>
              <a:buNone/>
            </a:pPr>
            <a:endParaRPr/>
          </a:p>
        </p:txBody>
      </p:sp>
      <p:sp>
        <p:nvSpPr>
          <p:cNvPr id="208" name="Google Shape;20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Most of these seem to focus on keeping livestock away from streams. But really what you’re doing with these tools is just managing access.</a:t>
            </a:r>
            <a:endParaRPr/>
          </a:p>
        </p:txBody>
      </p:sp>
      <p:sp>
        <p:nvSpPr>
          <p:cNvPr id="219" name="Google Shape;21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1" name="Google Shape;231;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9" name="Google Shape;26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We get around 30 clients a year requesting assistance for irrigation improvement.  </a:t>
            </a:r>
            <a:endParaRPr/>
          </a:p>
          <a:p>
            <a:pPr marL="0" lvl="0" indent="0" algn="l" rtl="0">
              <a:lnSpc>
                <a:spcPct val="100000"/>
              </a:lnSpc>
              <a:spcBef>
                <a:spcPts val="0"/>
              </a:spcBef>
              <a:spcAft>
                <a:spcPts val="0"/>
              </a:spcAft>
              <a:buSzPts val="1400"/>
              <a:buNone/>
            </a:pPr>
            <a:r>
              <a:rPr lang="en-US"/>
              <a:t>New installation may be recommended for those who flood irrigate</a:t>
            </a:r>
            <a:endParaRPr/>
          </a:p>
          <a:p>
            <a:pPr marL="0" lvl="0" indent="0" algn="l" rtl="0">
              <a:lnSpc>
                <a:spcPct val="100000"/>
              </a:lnSpc>
              <a:spcBef>
                <a:spcPts val="0"/>
              </a:spcBef>
              <a:spcAft>
                <a:spcPts val="0"/>
              </a:spcAft>
              <a:buSzPts val="1400"/>
              <a:buNone/>
            </a:pPr>
            <a:r>
              <a:rPr lang="en-US"/>
              <a:t>Existing improvements may be made for those who have outdated sprinklers, leaky pipes, or who flood irrigate with aged infrastructure and don’t have the desire to switch to sprinkler</a:t>
            </a:r>
            <a:endParaRPr/>
          </a:p>
          <a:p>
            <a:pPr marL="0" lvl="0" indent="0" algn="l" rtl="0">
              <a:lnSpc>
                <a:spcPct val="100000"/>
              </a:lnSpc>
              <a:spcBef>
                <a:spcPts val="0"/>
              </a:spcBef>
              <a:spcAft>
                <a:spcPts val="0"/>
              </a:spcAft>
              <a:buSzPts val="1400"/>
              <a:buNone/>
            </a:pPr>
            <a:r>
              <a:rPr lang="en-US"/>
              <a:t>Want to see a reasonable efficiency gain for each project and there are many ways to quantify this effieciency gain on a per project basis.</a:t>
            </a:r>
            <a:endParaRPr/>
          </a:p>
          <a:p>
            <a:pPr marL="0" marR="0" lvl="1" indent="0" algn="l" rtl="0">
              <a:lnSpc>
                <a:spcPct val="100000"/>
              </a:lnSpc>
              <a:spcBef>
                <a:spcPts val="0"/>
              </a:spcBef>
              <a:spcAft>
                <a:spcPts val="0"/>
              </a:spcAft>
              <a:buClr>
                <a:schemeClr val="dk1"/>
              </a:buClr>
              <a:buSzPts val="1200"/>
              <a:buFont typeface="Calibri"/>
              <a:buNone/>
            </a:pPr>
            <a:r>
              <a:rPr lang="en-US"/>
              <a:t>Irrigation improvement projects have many values besides water use efficiency improvements</a:t>
            </a:r>
            <a:endParaRPr/>
          </a:p>
          <a:p>
            <a:pPr marL="0" lvl="0" indent="0" algn="l" rtl="0">
              <a:lnSpc>
                <a:spcPct val="100000"/>
              </a:lnSpc>
              <a:spcBef>
                <a:spcPts val="0"/>
              </a:spcBef>
              <a:spcAft>
                <a:spcPts val="0"/>
              </a:spcAft>
              <a:buSzPts val="1400"/>
              <a:buNone/>
            </a:pPr>
            <a:endParaRPr/>
          </a:p>
        </p:txBody>
      </p:sp>
      <p:sp>
        <p:nvSpPr>
          <p:cNvPr id="277" name="Google Shape;27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Flood irrigation is still widely used in jackson county, but all irrigation types are seen, depending on landscape, soil type, and crop type, and manager pocketbook.  Various systems have been installed as part of our projects as an upgrade from flood irrigation.   </a:t>
            </a:r>
            <a:endParaRPr/>
          </a:p>
          <a:p>
            <a:pPr marL="0" lvl="0" indent="0" algn="l" rtl="0">
              <a:lnSpc>
                <a:spcPct val="100000"/>
              </a:lnSpc>
              <a:spcBef>
                <a:spcPts val="0"/>
              </a:spcBef>
              <a:spcAft>
                <a:spcPts val="0"/>
              </a:spcAft>
              <a:buSzPts val="1400"/>
              <a:buNone/>
            </a:pPr>
            <a:r>
              <a:rPr lang="en-US"/>
              <a:t>Wheel lines on Hay/pasture, drip and micro sprinklers on vineyards, orchards and hemp.  Big guns on pasture/hay and center pivot/linear move on hay/pasture or vegetables</a:t>
            </a:r>
            <a:endParaRPr/>
          </a:p>
        </p:txBody>
      </p:sp>
      <p:sp>
        <p:nvSpPr>
          <p:cNvPr id="284" name="Google Shape;284;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6" name="Google Shape;326;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Economic benefits play a major role in helping to keep ranches and agricultural land viable for future generations.</a:t>
            </a:r>
            <a:endParaRPr/>
          </a:p>
          <a:p>
            <a:pPr marL="0" lvl="0" indent="0" algn="l" rtl="0">
              <a:lnSpc>
                <a:spcPct val="100000"/>
              </a:lnSpc>
              <a:spcBef>
                <a:spcPts val="0"/>
              </a:spcBef>
              <a:spcAft>
                <a:spcPts val="0"/>
              </a:spcAft>
              <a:buSzPts val="1400"/>
              <a:buNone/>
            </a:pPr>
            <a:r>
              <a:rPr lang="en-US"/>
              <a:t>There can be no stewardship without production.  A ranch must not go bankrupt as a result of costs incurred by the irrigation improvement project.  It is up to the Ranch, however, to spearhead the economic questions and evaluations, as it take a lot of time and a lot of information to make a detailed economic analysis.    If the rancher is not willing to do the economic analysis, we can only estimate the annual costs of the irrigation system and take an educated guess at improved forage yields, etc.  </a:t>
            </a:r>
            <a:endParaRPr/>
          </a:p>
          <a:p>
            <a:pPr marL="0" lvl="0" indent="0" algn="l" rtl="0">
              <a:lnSpc>
                <a:spcPct val="100000"/>
              </a:lnSpc>
              <a:spcBef>
                <a:spcPts val="0"/>
              </a:spcBef>
              <a:spcAft>
                <a:spcPts val="0"/>
              </a:spcAft>
              <a:buSzPts val="1400"/>
              <a:buNone/>
            </a:pPr>
            <a:endParaRPr/>
          </a:p>
        </p:txBody>
      </p:sp>
      <p:sp>
        <p:nvSpPr>
          <p:cNvPr id="335" name="Google Shape;33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Improve water quality by eliminating tailwater runoff which carries, warm, sediment and bacteria-laden water into the nearby creeks, tributaries and rivers</a:t>
            </a:r>
            <a:endParaRPr/>
          </a:p>
          <a:p>
            <a:pPr marL="0" marR="0" lvl="1"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r>
              <a:rPr lang="en-US"/>
              <a:t>Reduce noxious weeds through the improvement of water distribution by reducing wet and dry areas which can harbor invasive species like blackberry and yellow star thistle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Water quantity savings by switching from a flood to sprinkelr system may not provide water for in-stream use.  It typically provides extra water for the farmer to irrigate with and grow more crops.  The in-stream water amount is gained more from conveyance improvement projects such as piping a leaky canal or ditch.   </a:t>
            </a:r>
            <a:endParaRPr/>
          </a:p>
        </p:txBody>
      </p:sp>
      <p:sp>
        <p:nvSpPr>
          <p:cNvPr id="342" name="Google Shape;34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4" name="Google Shape;354;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irrigation improvement project had the following water quality results.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Millions of gallons less of polluted water entering back into Little Butte Creek, carrying with it millions of BTU’s of thermal energy.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wasn’t any water placed instream for this project.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367" name="Google Shape;36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67" name="Google Shape;36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extLst>
      <p:ext uri="{BB962C8B-B14F-4D97-AF65-F5344CB8AC3E}">
        <p14:creationId xmlns:p14="http://schemas.microsoft.com/office/powerpoint/2010/main" val="3637301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8"/>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8"/>
          <p:cNvSpPr txBox="1">
            <a:spLocks noGrp="1"/>
          </p:cNvSpPr>
          <p:nvPr>
            <p:ph type="ctr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8"/>
          <p:cNvSpPr txBox="1">
            <a:spLocks noGrp="1"/>
          </p:cNvSpPr>
          <p:nvPr>
            <p:ph type="subTitle" idx="1"/>
          </p:nvPr>
        </p:nvSpPr>
        <p:spPr>
          <a:xfrm>
            <a:off x="825038" y="4455621"/>
            <a:ext cx="75438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2" name="Google Shape;22;p3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25" name="Google Shape;25;p38"/>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
        <p:nvSpPr>
          <p:cNvPr id="26" name="Google Shape;26;p38"/>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4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7"/>
          <p:cNvSpPr txBox="1">
            <a:spLocks noGrp="1"/>
          </p:cNvSpPr>
          <p:nvPr>
            <p:ph type="body" idx="1"/>
          </p:nvPr>
        </p:nvSpPr>
        <p:spPr>
          <a:xfrm rot="5400000">
            <a:off x="2583179" y="85514"/>
            <a:ext cx="4023360" cy="7543801"/>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4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48"/>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8"/>
          <p:cNvSpPr/>
          <p:nvPr/>
        </p:nvSpPr>
        <p:spPr>
          <a:xfrm>
            <a:off x="12" y="6334316"/>
            <a:ext cx="9143989"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8"/>
          <p:cNvSpPr txBox="1">
            <a:spLocks noGrp="1"/>
          </p:cNvSpPr>
          <p:nvPr>
            <p:ph type="title"/>
          </p:nvPr>
        </p:nvSpPr>
        <p:spPr>
          <a:xfrm rot="5400000">
            <a:off x="4649564" y="2306414"/>
            <a:ext cx="5759898"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8"/>
          <p:cNvSpPr txBox="1">
            <a:spLocks noGrp="1"/>
          </p:cNvSpPr>
          <p:nvPr>
            <p:ph type="body" idx="1"/>
          </p:nvPr>
        </p:nvSpPr>
        <p:spPr>
          <a:xfrm rot="5400000">
            <a:off x="649064" y="391889"/>
            <a:ext cx="5759898"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48"/>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8"/>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48"/>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0" name="Google Shape;30;p39"/>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3"/>
        <p:cNvGrpSpPr/>
        <p:nvPr/>
      </p:nvGrpSpPr>
      <p:grpSpPr>
        <a:xfrm>
          <a:off x="0" y="0"/>
          <a:ext cx="0" cy="0"/>
          <a:chOff x="0" y="0"/>
          <a:chExt cx="0" cy="0"/>
        </a:xfrm>
      </p:grpSpPr>
      <p:sp>
        <p:nvSpPr>
          <p:cNvPr id="34" name="Google Shape;34;p40"/>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40"/>
          <p:cNvSpPr/>
          <p:nvPr/>
        </p:nvSpPr>
        <p:spPr>
          <a:xfrm>
            <a:off x="12" y="6334316"/>
            <a:ext cx="9141619"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40"/>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0"/>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0"/>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4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1"/>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2" name="Google Shape;42;p41"/>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3" name="Google Shape;43;p41"/>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1"/>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1"/>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6"/>
        <p:cNvGrpSpPr/>
        <p:nvPr/>
      </p:nvGrpSpPr>
      <p:grpSpPr>
        <a:xfrm>
          <a:off x="0" y="0"/>
          <a:ext cx="0" cy="0"/>
          <a:chOff x="0" y="0"/>
          <a:chExt cx="0" cy="0"/>
        </a:xfrm>
      </p:grpSpPr>
      <p:sp>
        <p:nvSpPr>
          <p:cNvPr id="47" name="Google Shape;47;p42"/>
          <p:cNvSpPr/>
          <p:nvPr/>
        </p:nvSpPr>
        <p:spPr>
          <a:xfrm>
            <a:off x="2382" y="6400800"/>
            <a:ext cx="9141619" cy="457200"/>
          </a:xfrm>
          <a:prstGeom prst="rect">
            <a:avLst/>
          </a:prstGeom>
          <a:solidFill>
            <a:srgbClr val="82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42"/>
          <p:cNvSpPr txBox="1">
            <a:spLocks noGrp="1"/>
          </p:cNvSpPr>
          <p:nvPr>
            <p:ph type="title"/>
          </p:nvPr>
        </p:nvSpPr>
        <p:spPr>
          <a:xfrm>
            <a:off x="822960" y="758952"/>
            <a:ext cx="75438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2"/>
          <p:cNvSpPr txBox="1">
            <a:spLocks noGrp="1"/>
          </p:cNvSpPr>
          <p:nvPr>
            <p:ph type="body" idx="1"/>
          </p:nvPr>
        </p:nvSpPr>
        <p:spPr>
          <a:xfrm>
            <a:off x="822960" y="4453128"/>
            <a:ext cx="75438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50" name="Google Shape;50;p42"/>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2"/>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2"/>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42"/>
          <p:cNvCxnSpPr/>
          <p:nvPr/>
        </p:nvCxnSpPr>
        <p:spPr>
          <a:xfrm>
            <a:off x="905744" y="4343400"/>
            <a:ext cx="7406640" cy="0"/>
          </a:xfrm>
          <a:prstGeom prst="straightConnector1">
            <a:avLst/>
          </a:prstGeom>
          <a:noFill/>
          <a:ln w="9525" cap="flat" cmpd="sng">
            <a:solidFill>
              <a:srgbClr val="7F7F7F"/>
            </a:solidFill>
            <a:prstDash val="solid"/>
            <a:round/>
            <a:headEnd type="none" w="sm" len="sm"/>
            <a:tailEnd type="none" w="sm" len="sm"/>
          </a:ln>
        </p:spPr>
      </p:cxnSp>
      <p:sp>
        <p:nvSpPr>
          <p:cNvPr id="54" name="Google Shape;54;p42"/>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4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3"/>
          <p:cNvSpPr txBox="1">
            <a:spLocks noGrp="1"/>
          </p:cNvSpPr>
          <p:nvPr>
            <p:ph type="body" idx="1"/>
          </p:nvPr>
        </p:nvSpPr>
        <p:spPr>
          <a:xfrm>
            <a:off x="82296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43"/>
          <p:cNvSpPr txBox="1">
            <a:spLocks noGrp="1"/>
          </p:cNvSpPr>
          <p:nvPr>
            <p:ph type="body" idx="2"/>
          </p:nvPr>
        </p:nvSpPr>
        <p:spPr>
          <a:xfrm>
            <a:off x="82296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43"/>
          <p:cNvSpPr txBox="1">
            <a:spLocks noGrp="1"/>
          </p:cNvSpPr>
          <p:nvPr>
            <p:ph type="body" idx="3"/>
          </p:nvPr>
        </p:nvSpPr>
        <p:spPr>
          <a:xfrm>
            <a:off x="4663440" y="1846052"/>
            <a:ext cx="370332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0" name="Google Shape;60;p43"/>
          <p:cNvSpPr txBox="1">
            <a:spLocks noGrp="1"/>
          </p:cNvSpPr>
          <p:nvPr>
            <p:ph type="body" idx="4"/>
          </p:nvPr>
        </p:nvSpPr>
        <p:spPr>
          <a:xfrm>
            <a:off x="4663440" y="2582334"/>
            <a:ext cx="370332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1" name="Google Shape;61;p43"/>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3"/>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4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4"/>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4"/>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44"/>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9"/>
        <p:cNvGrpSpPr/>
        <p:nvPr/>
      </p:nvGrpSpPr>
      <p:grpSpPr>
        <a:xfrm>
          <a:off x="0" y="0"/>
          <a:ext cx="0" cy="0"/>
          <a:chOff x="0" y="0"/>
          <a:chExt cx="0" cy="0"/>
        </a:xfrm>
      </p:grpSpPr>
      <p:sp>
        <p:nvSpPr>
          <p:cNvPr id="70" name="Google Shape;70;p45"/>
          <p:cNvSpPr/>
          <p:nvPr/>
        </p:nvSpPr>
        <p:spPr>
          <a:xfrm>
            <a:off x="13" y="0"/>
            <a:ext cx="3038093" cy="6858000"/>
          </a:xfrm>
          <a:prstGeom prst="rect">
            <a:avLst/>
          </a:prstGeom>
          <a:solidFill>
            <a:srgbClr val="82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45"/>
          <p:cNvSpPr/>
          <p:nvPr/>
        </p:nvSpPr>
        <p:spPr>
          <a:xfrm>
            <a:off x="3030053" y="0"/>
            <a:ext cx="48006" cy="68580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45"/>
          <p:cNvSpPr txBox="1">
            <a:spLocks noGrp="1"/>
          </p:cNvSpPr>
          <p:nvPr>
            <p:ph type="title"/>
          </p:nvPr>
        </p:nvSpPr>
        <p:spPr>
          <a:xfrm>
            <a:off x="342900" y="594359"/>
            <a:ext cx="24003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5"/>
          <p:cNvSpPr txBox="1">
            <a:spLocks noGrp="1"/>
          </p:cNvSpPr>
          <p:nvPr>
            <p:ph type="body" idx="1"/>
          </p:nvPr>
        </p:nvSpPr>
        <p:spPr>
          <a:xfrm>
            <a:off x="3600450" y="731520"/>
            <a:ext cx="486918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45"/>
          <p:cNvSpPr txBox="1">
            <a:spLocks noGrp="1"/>
          </p:cNvSpPr>
          <p:nvPr>
            <p:ph type="body" idx="2"/>
          </p:nvPr>
        </p:nvSpPr>
        <p:spPr>
          <a:xfrm>
            <a:off x="342900" y="2926080"/>
            <a:ext cx="24003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45"/>
          <p:cNvSpPr txBox="1">
            <a:spLocks noGrp="1"/>
          </p:cNvSpPr>
          <p:nvPr>
            <p:ph type="dt" idx="10"/>
          </p:nvPr>
        </p:nvSpPr>
        <p:spPr>
          <a:xfrm>
            <a:off x="349134" y="6459786"/>
            <a:ext cx="196388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ftr" idx="11"/>
          </p:nvPr>
        </p:nvSpPr>
        <p:spPr>
          <a:xfrm>
            <a:off x="3600450" y="6459786"/>
            <a:ext cx="34861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5"/>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1pPr>
            <a:lvl2pPr marL="0" marR="0" lvl="1"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2pPr>
            <a:lvl3pPr marL="0" marR="0" lvl="2"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3pPr>
            <a:lvl4pPr marL="0" marR="0" lvl="3"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4pPr>
            <a:lvl5pPr marL="0" marR="0" lvl="4"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5pPr>
            <a:lvl6pPr marL="0" marR="0" lvl="5"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6pPr>
            <a:lvl7pPr marL="0" marR="0" lvl="6"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7pPr>
            <a:lvl8pPr marL="0" marR="0" lvl="7"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8pPr>
            <a:lvl9pPr marL="0" marR="0" lvl="8" indent="0" algn="r">
              <a:lnSpc>
                <a:spcPct val="100000"/>
              </a:lnSpc>
              <a:spcBef>
                <a:spcPts val="0"/>
              </a:spcBef>
              <a:spcAft>
                <a:spcPts val="0"/>
              </a:spcAft>
              <a:buClr>
                <a:srgbClr val="514949"/>
              </a:buClr>
              <a:buSzPts val="1050"/>
              <a:buFont typeface="Calibri"/>
              <a:buNone/>
              <a:defRPr sz="1050" b="0" i="0" u="none" strike="noStrike" cap="none">
                <a:solidFill>
                  <a:srgbClr val="51494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8"/>
        <p:cNvGrpSpPr/>
        <p:nvPr/>
      </p:nvGrpSpPr>
      <p:grpSpPr>
        <a:xfrm>
          <a:off x="0" y="0"/>
          <a:ext cx="0" cy="0"/>
          <a:chOff x="0" y="0"/>
          <a:chExt cx="0" cy="0"/>
        </a:xfrm>
      </p:grpSpPr>
      <p:sp>
        <p:nvSpPr>
          <p:cNvPr id="79" name="Google Shape;79;p46"/>
          <p:cNvSpPr/>
          <p:nvPr/>
        </p:nvSpPr>
        <p:spPr>
          <a:xfrm>
            <a:off x="0" y="4953000"/>
            <a:ext cx="9141619" cy="1905000"/>
          </a:xfrm>
          <a:prstGeom prst="rect">
            <a:avLst/>
          </a:prstGeom>
          <a:solidFill>
            <a:srgbClr val="82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6"/>
          <p:cNvSpPr/>
          <p:nvPr/>
        </p:nvSpPr>
        <p:spPr>
          <a:xfrm>
            <a:off x="12" y="4915076"/>
            <a:ext cx="9141619" cy="64008"/>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6"/>
          <p:cNvSpPr txBox="1">
            <a:spLocks noGrp="1"/>
          </p:cNvSpPr>
          <p:nvPr>
            <p:ph type="title"/>
          </p:nvPr>
        </p:nvSpPr>
        <p:spPr>
          <a:xfrm>
            <a:off x="822960" y="5074920"/>
            <a:ext cx="758523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6"/>
          <p:cNvSpPr>
            <a:spLocks noGrp="1"/>
          </p:cNvSpPr>
          <p:nvPr>
            <p:ph type="pic" idx="2"/>
          </p:nvPr>
        </p:nvSpPr>
        <p:spPr>
          <a:xfrm>
            <a:off x="12" y="0"/>
            <a:ext cx="9143989" cy="4915076"/>
          </a:xfrm>
          <a:prstGeom prst="rect">
            <a:avLst/>
          </a:prstGeom>
          <a:solidFill>
            <a:srgbClr val="CCCCC2"/>
          </a:solidFill>
          <a:ln>
            <a:noFill/>
          </a:ln>
        </p:spPr>
      </p:sp>
      <p:sp>
        <p:nvSpPr>
          <p:cNvPr id="83" name="Google Shape;83;p46"/>
          <p:cNvSpPr txBox="1">
            <a:spLocks noGrp="1"/>
          </p:cNvSpPr>
          <p:nvPr>
            <p:ph type="body" idx="1"/>
          </p:nvPr>
        </p:nvSpPr>
        <p:spPr>
          <a:xfrm>
            <a:off x="822960" y="5907024"/>
            <a:ext cx="7589520"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46"/>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46"/>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6"/>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37"/>
          <p:cNvSpPr/>
          <p:nvPr/>
        </p:nvSpPr>
        <p:spPr>
          <a:xfrm>
            <a:off x="0" y="6400800"/>
            <a:ext cx="9144001" cy="457200"/>
          </a:xfrm>
          <a:prstGeom prst="rect">
            <a:avLst/>
          </a:prstGeom>
          <a:solidFill>
            <a:srgbClr val="82837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37"/>
          <p:cNvSpPr/>
          <p:nvPr/>
        </p:nvSpPr>
        <p:spPr>
          <a:xfrm>
            <a:off x="0" y="6334315"/>
            <a:ext cx="9144001" cy="65999"/>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37"/>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37"/>
          <p:cNvSpPr txBox="1">
            <a:spLocks noGrp="1"/>
          </p:cNvSpPr>
          <p:nvPr>
            <p:ph type="dt" idx="10"/>
          </p:nvPr>
        </p:nvSpPr>
        <p:spPr>
          <a:xfrm>
            <a:off x="822961" y="6459786"/>
            <a:ext cx="185420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7"/>
          <p:cNvSpPr txBox="1">
            <a:spLocks noGrp="1"/>
          </p:cNvSpPr>
          <p:nvPr>
            <p:ph type="ftr" idx="11"/>
          </p:nvPr>
        </p:nvSpPr>
        <p:spPr>
          <a:xfrm>
            <a:off x="2764639" y="6459786"/>
            <a:ext cx="3617103"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7"/>
          <p:cNvSpPr txBox="1">
            <a:spLocks noGrp="1"/>
          </p:cNvSpPr>
          <p:nvPr>
            <p:ph type="sldNum" idx="12"/>
          </p:nvPr>
        </p:nvSpPr>
        <p:spPr>
          <a:xfrm>
            <a:off x="7425344" y="6459786"/>
            <a:ext cx="98401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FFFFFF"/>
              </a:buClr>
              <a:buSzPts val="1050"/>
              <a:buFont typeface="Calibri"/>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7"/>
          <p:cNvCxnSpPr/>
          <p:nvPr/>
        </p:nvCxnSpPr>
        <p:spPr>
          <a:xfrm>
            <a:off x="895149" y="1737845"/>
            <a:ext cx="747522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10" Type="http://schemas.openxmlformats.org/officeDocument/2006/relationships/image" Target="../media/image37.jpg"/><Relationship Id="rId4" Type="http://schemas.openxmlformats.org/officeDocument/2006/relationships/image" Target="../media/image31.jpg"/><Relationship Id="rId9" Type="http://schemas.openxmlformats.org/officeDocument/2006/relationships/image" Target="../media/image36.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28.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ctrTitle"/>
          </p:nvPr>
        </p:nvSpPr>
        <p:spPr>
          <a:xfrm>
            <a:off x="238636" y="792231"/>
            <a:ext cx="8666726" cy="3196856"/>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262626"/>
              </a:buClr>
              <a:buSzPts val="3800"/>
              <a:buFont typeface="Calibri"/>
              <a:buNone/>
            </a:pPr>
            <a:r>
              <a:rPr lang="en-US" sz="4800" dirty="0"/>
              <a:t>National Water Quality Initiative</a:t>
            </a:r>
            <a:br>
              <a:rPr lang="en-US" sz="4800" dirty="0"/>
            </a:br>
            <a:r>
              <a:rPr lang="en-US" sz="4800" dirty="0"/>
              <a:t>Community Meeting</a:t>
            </a:r>
            <a:br>
              <a:rPr lang="en-US" sz="3800" dirty="0"/>
            </a:br>
            <a:br>
              <a:rPr lang="en-US" sz="3800" dirty="0"/>
            </a:br>
            <a:r>
              <a:rPr lang="en-US" sz="2800" dirty="0"/>
              <a:t>11/03/2022</a:t>
            </a:r>
            <a:br>
              <a:rPr lang="en-US" sz="2800" dirty="0"/>
            </a:br>
            <a:r>
              <a:rPr lang="en-US" sz="2800" dirty="0"/>
              <a:t>Eagle Point Middle School</a:t>
            </a:r>
            <a:br>
              <a:rPr lang="en-US" sz="2800" dirty="0"/>
            </a:br>
            <a:r>
              <a:rPr lang="en-US" sz="2800" dirty="0"/>
              <a:t>Hosted by Eagle Point Irrigation District</a:t>
            </a:r>
            <a:endParaRPr sz="2800" dirty="0"/>
          </a:p>
        </p:txBody>
      </p:sp>
      <p:sp>
        <p:nvSpPr>
          <p:cNvPr id="107" name="Google Shape;107;p1"/>
          <p:cNvSpPr txBox="1">
            <a:spLocks noGrp="1"/>
          </p:cNvSpPr>
          <p:nvPr>
            <p:ph type="subTitle" idx="1"/>
          </p:nvPr>
        </p:nvSpPr>
        <p:spPr>
          <a:xfrm>
            <a:off x="399000" y="5417480"/>
            <a:ext cx="8346002" cy="100844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ct val="100000"/>
              <a:buNone/>
            </a:pPr>
            <a:r>
              <a:rPr lang="en-US" sz="2100" dirty="0"/>
              <a:t>JSWCD: MEGHAN MONTGOMERY; PAUL DEMAGGIO; HANNAH SATEIN</a:t>
            </a:r>
            <a:endParaRPr dirty="0"/>
          </a:p>
          <a:p>
            <a:pPr marL="0" lvl="0" indent="0" algn="l" rtl="0">
              <a:lnSpc>
                <a:spcPct val="90000"/>
              </a:lnSpc>
              <a:spcBef>
                <a:spcPts val="1400"/>
              </a:spcBef>
              <a:spcAft>
                <a:spcPts val="0"/>
              </a:spcAft>
              <a:buSzPct val="100000"/>
              <a:buNone/>
            </a:pPr>
            <a:r>
              <a:rPr lang="en-US" sz="2100" dirty="0"/>
              <a:t>RRWC: JOHN SPEECE</a:t>
            </a:r>
            <a:endParaRPr sz="2100" dirty="0"/>
          </a:p>
        </p:txBody>
      </p:sp>
      <p:pic>
        <p:nvPicPr>
          <p:cNvPr id="108" name="Google Shape;108;p1"/>
          <p:cNvPicPr preferRelativeResize="0"/>
          <p:nvPr/>
        </p:nvPicPr>
        <p:blipFill rotWithShape="1">
          <a:blip r:embed="rId3">
            <a:alphaModFix/>
          </a:blip>
          <a:srcRect/>
          <a:stretch/>
        </p:blipFill>
        <p:spPr>
          <a:xfrm>
            <a:off x="470516" y="4485895"/>
            <a:ext cx="1748902" cy="778622"/>
          </a:xfrm>
          <a:prstGeom prst="rect">
            <a:avLst/>
          </a:prstGeom>
          <a:noFill/>
          <a:ln>
            <a:noFill/>
          </a:ln>
        </p:spPr>
      </p:pic>
      <p:pic>
        <p:nvPicPr>
          <p:cNvPr id="109" name="Google Shape;109;p1"/>
          <p:cNvPicPr preferRelativeResize="0"/>
          <p:nvPr/>
        </p:nvPicPr>
        <p:blipFill rotWithShape="1">
          <a:blip r:embed="rId4">
            <a:alphaModFix/>
          </a:blip>
          <a:srcRect/>
          <a:stretch/>
        </p:blipFill>
        <p:spPr>
          <a:xfrm>
            <a:off x="3697548" y="4370983"/>
            <a:ext cx="1748902" cy="1008445"/>
          </a:xfrm>
          <a:prstGeom prst="rect">
            <a:avLst/>
          </a:prstGeom>
          <a:noFill/>
          <a:ln>
            <a:noFill/>
          </a:ln>
        </p:spPr>
      </p:pic>
      <p:pic>
        <p:nvPicPr>
          <p:cNvPr id="110" name="Google Shape;110;p1"/>
          <p:cNvPicPr preferRelativeResize="0"/>
          <p:nvPr/>
        </p:nvPicPr>
        <p:blipFill rotWithShape="1">
          <a:blip r:embed="rId5">
            <a:alphaModFix/>
          </a:blip>
          <a:srcRect/>
          <a:stretch/>
        </p:blipFill>
        <p:spPr>
          <a:xfrm>
            <a:off x="6512765" y="4525314"/>
            <a:ext cx="2232235" cy="689929"/>
          </a:xfrm>
          <a:prstGeom prst="rect">
            <a:avLst/>
          </a:prstGeom>
          <a:noFill/>
          <a:ln>
            <a:noFill/>
          </a:ln>
        </p:spPr>
      </p:pic>
      <p:pic>
        <p:nvPicPr>
          <p:cNvPr id="3" name="Picture 2" descr="Text&#10;&#10;Description automatically generated">
            <a:extLst>
              <a:ext uri="{FF2B5EF4-FFF2-40B4-BE49-F238E27FC236}">
                <a16:creationId xmlns:a16="http://schemas.microsoft.com/office/drawing/2014/main" id="{A558D24A-7E9D-7FD3-FA60-8F98E248FA02}"/>
              </a:ext>
            </a:extLst>
          </p:cNvPr>
          <p:cNvPicPr>
            <a:picLocks noChangeAspect="1"/>
          </p:cNvPicPr>
          <p:nvPr/>
        </p:nvPicPr>
        <p:blipFill rotWithShape="1">
          <a:blip r:embed="rId6"/>
          <a:srcRect r="82674"/>
          <a:stretch/>
        </p:blipFill>
        <p:spPr>
          <a:xfrm>
            <a:off x="7537670" y="3275253"/>
            <a:ext cx="1129055" cy="8217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0"/>
          <p:cNvSpPr txBox="1">
            <a:spLocks noGrp="1"/>
          </p:cNvSpPr>
          <p:nvPr>
            <p:ph type="title"/>
          </p:nvPr>
        </p:nvSpPr>
        <p:spPr>
          <a:xfrm>
            <a:off x="800099" y="1131094"/>
            <a:ext cx="7886700" cy="99417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n-US"/>
            </a:br>
            <a:endParaRPr/>
          </a:p>
        </p:txBody>
      </p:sp>
      <p:sp>
        <p:nvSpPr>
          <p:cNvPr id="182" name="Google Shape;182;p10"/>
          <p:cNvSpPr txBox="1"/>
          <p:nvPr/>
        </p:nvSpPr>
        <p:spPr>
          <a:xfrm>
            <a:off x="377708" y="596766"/>
            <a:ext cx="7543800" cy="899963"/>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Project Background</a:t>
            </a:r>
            <a:endParaRPr sz="1400" b="0" i="0" u="none" strike="noStrike" cap="none">
              <a:solidFill>
                <a:srgbClr val="000000"/>
              </a:solidFill>
              <a:latin typeface="Arial"/>
              <a:ea typeface="Arial"/>
              <a:cs typeface="Arial"/>
              <a:sym typeface="Arial"/>
            </a:endParaRPr>
          </a:p>
        </p:txBody>
      </p:sp>
      <p:pic>
        <p:nvPicPr>
          <p:cNvPr id="183" name="Google Shape;183;p10"/>
          <p:cNvPicPr preferRelativeResize="0"/>
          <p:nvPr/>
        </p:nvPicPr>
        <p:blipFill rotWithShape="1">
          <a:blip r:embed="rId3">
            <a:alphaModFix/>
          </a:blip>
          <a:srcRect/>
          <a:stretch/>
        </p:blipFill>
        <p:spPr>
          <a:xfrm>
            <a:off x="1556598" y="1800700"/>
            <a:ext cx="5772456" cy="44605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1"/>
          <p:cNvSpPr txBox="1"/>
          <p:nvPr/>
        </p:nvSpPr>
        <p:spPr>
          <a:xfrm>
            <a:off x="377708" y="1496729"/>
            <a:ext cx="8613892" cy="283150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chemeClr val="dk1"/>
                </a:solidFill>
                <a:latin typeface="Calibri"/>
                <a:ea typeface="Calibri"/>
                <a:cs typeface="Calibri"/>
                <a:sym typeface="Calibri"/>
              </a:rPr>
              <a:t>Goals and Objectives</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200" b="0" i="0" u="none" strike="noStrike" cap="none" dirty="0">
                <a:solidFill>
                  <a:schemeClr val="dk1"/>
                </a:solidFill>
                <a:latin typeface="Calibri"/>
                <a:ea typeface="Calibri"/>
                <a:cs typeface="Calibri"/>
                <a:sym typeface="Calibri"/>
              </a:rPr>
              <a:t>Identify and prioritize key critical areas within the SWP area.</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200" b="0" i="0" u="none" strike="noStrike" cap="none" dirty="0">
                <a:solidFill>
                  <a:schemeClr val="dk1"/>
                </a:solidFill>
                <a:latin typeface="Calibri"/>
                <a:ea typeface="Calibri"/>
                <a:cs typeface="Calibri"/>
                <a:sym typeface="Calibri"/>
              </a:rPr>
              <a:t>Identify practices that will address agricultural threats to water quality within the SWP area.</a:t>
            </a:r>
            <a:endParaRPr sz="22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Char char="•"/>
            </a:pPr>
            <a:r>
              <a:rPr lang="en-US" sz="2200" b="0" i="0" u="none" strike="noStrike" cap="none" dirty="0">
                <a:solidFill>
                  <a:schemeClr val="dk1"/>
                </a:solidFill>
                <a:latin typeface="Calibri"/>
                <a:ea typeface="Calibri"/>
                <a:cs typeface="Calibri"/>
                <a:sym typeface="Calibri"/>
              </a:rPr>
              <a:t>Prioritize education and outreach to agricultural producers within the SWP area.</a:t>
            </a:r>
            <a:endParaRPr sz="2200" b="0" i="0" u="none" strike="noStrike" cap="none" dirty="0">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en-US" sz="2200" b="0" i="0" u="none" strike="noStrike" cap="none" dirty="0">
                <a:solidFill>
                  <a:schemeClr val="dk1"/>
                </a:solidFill>
                <a:latin typeface="Calibri"/>
                <a:ea typeface="Calibri"/>
                <a:cs typeface="Calibri"/>
                <a:sym typeface="Calibri"/>
              </a:rPr>
              <a:t>Reduce levels of nutrients, sediment, and pesticides from agricultural sources and increase riparian buffers within the SWP area.</a:t>
            </a:r>
            <a:endParaRPr sz="2200" b="0" i="0" u="none" strike="noStrike" cap="none" dirty="0">
              <a:solidFill>
                <a:srgbClr val="000000"/>
              </a:solidFill>
              <a:latin typeface="Arial"/>
              <a:ea typeface="Arial"/>
              <a:cs typeface="Arial"/>
              <a:sym typeface="Arial"/>
            </a:endParaRPr>
          </a:p>
        </p:txBody>
      </p:sp>
      <p:sp>
        <p:nvSpPr>
          <p:cNvPr id="190" name="Google Shape;190;p11"/>
          <p:cNvSpPr txBox="1"/>
          <p:nvPr/>
        </p:nvSpPr>
        <p:spPr>
          <a:xfrm>
            <a:off x="377708" y="596766"/>
            <a:ext cx="7543800" cy="899963"/>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Project Background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Outreach Strategy: Survey and Landowner Open Houses</a:t>
            </a:r>
            <a:endParaRPr/>
          </a:p>
        </p:txBody>
      </p:sp>
      <p:sp>
        <p:nvSpPr>
          <p:cNvPr id="196" name="Google Shape;196;p12"/>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dirty="0"/>
              <a:t>We asked all owners of irrigated land in the project area what their management priorities were, what natural resources they had on their properties, and what their level of interest was in working with entities like JSWCD or RRWC on addressing natural resource and production issues.</a:t>
            </a:r>
            <a:endParaRPr dirty="0"/>
          </a:p>
          <a:p>
            <a:pPr marL="91440" lvl="0" indent="0" algn="l" rtl="0">
              <a:lnSpc>
                <a:spcPct val="90000"/>
              </a:lnSpc>
              <a:spcBef>
                <a:spcPts val="1400"/>
              </a:spcBef>
              <a:spcAft>
                <a:spcPts val="0"/>
              </a:spcAft>
              <a:buSzPct val="100000"/>
              <a:buNone/>
            </a:pPr>
            <a:endParaRPr dirty="0"/>
          </a:p>
          <a:p>
            <a:pPr marL="316865" lvl="0" algn="l" rtl="0">
              <a:lnSpc>
                <a:spcPct val="90000"/>
              </a:lnSpc>
              <a:spcBef>
                <a:spcPts val="1400"/>
              </a:spcBef>
              <a:spcAft>
                <a:spcPts val="0"/>
              </a:spcAft>
              <a:buClrTx/>
              <a:buSzPct val="100000"/>
              <a:buFont typeface="Arial" panose="020B0604020202020204" pitchFamily="34" charset="0"/>
              <a:buChar char="•"/>
            </a:pPr>
            <a:r>
              <a:rPr lang="en-US" dirty="0"/>
              <a:t>Land use: what ag product?</a:t>
            </a:r>
            <a:endParaRPr dirty="0"/>
          </a:p>
          <a:p>
            <a:pPr marL="316865" lvl="0" algn="l" rtl="0">
              <a:lnSpc>
                <a:spcPct val="90000"/>
              </a:lnSpc>
              <a:spcBef>
                <a:spcPts val="1400"/>
              </a:spcBef>
              <a:spcAft>
                <a:spcPts val="0"/>
              </a:spcAft>
              <a:buClrTx/>
              <a:buSzPct val="100000"/>
              <a:buFont typeface="Arial" panose="020B0604020202020204" pitchFamily="34" charset="0"/>
              <a:buChar char="•"/>
            </a:pPr>
            <a:r>
              <a:rPr lang="en-US" dirty="0"/>
              <a:t>Top priorities for improvements -infrastructure condition</a:t>
            </a:r>
            <a:endParaRPr dirty="0"/>
          </a:p>
          <a:p>
            <a:pPr marL="316865" lvl="0" algn="l" rtl="0">
              <a:lnSpc>
                <a:spcPct val="90000"/>
              </a:lnSpc>
              <a:spcBef>
                <a:spcPts val="1400"/>
              </a:spcBef>
              <a:spcAft>
                <a:spcPts val="0"/>
              </a:spcAft>
              <a:buClrTx/>
              <a:buSzPct val="100000"/>
              <a:buFont typeface="Arial" panose="020B0604020202020204" pitchFamily="34" charset="0"/>
              <a:buChar char="•"/>
            </a:pPr>
            <a:r>
              <a:rPr lang="en-US" dirty="0"/>
              <a:t>Riparian area management</a:t>
            </a:r>
            <a:endParaRPr dirty="0"/>
          </a:p>
          <a:p>
            <a:pPr marL="316865" lvl="0" algn="l" rtl="0">
              <a:lnSpc>
                <a:spcPct val="90000"/>
              </a:lnSpc>
              <a:spcBef>
                <a:spcPts val="1400"/>
              </a:spcBef>
              <a:spcAft>
                <a:spcPts val="0"/>
              </a:spcAft>
              <a:buClrTx/>
              <a:buSzPct val="100000"/>
              <a:buFont typeface="Arial" panose="020B0604020202020204" pitchFamily="34" charset="0"/>
              <a:buChar char="•"/>
            </a:pPr>
            <a:r>
              <a:rPr lang="en-US" dirty="0"/>
              <a:t>Interest in technical and financial assistance</a:t>
            </a:r>
            <a:endParaRPr dirty="0"/>
          </a:p>
          <a:p>
            <a:pPr marL="316865" lvl="0" algn="l" rtl="0">
              <a:lnSpc>
                <a:spcPct val="90000"/>
              </a:lnSpc>
              <a:spcBef>
                <a:spcPts val="1400"/>
              </a:spcBef>
              <a:spcAft>
                <a:spcPts val="0"/>
              </a:spcAft>
              <a:buClrTx/>
              <a:buSzPct val="100000"/>
              <a:buFont typeface="Arial" panose="020B0604020202020204" pitchFamily="34" charset="0"/>
              <a:buChar char="•"/>
            </a:pPr>
            <a:r>
              <a:rPr lang="en-US" dirty="0"/>
              <a:t>Local environmental concerns: water quality</a:t>
            </a:r>
            <a:endParaRPr dirty="0"/>
          </a:p>
          <a:p>
            <a:pPr marL="316865" lvl="0" algn="l" rtl="0">
              <a:lnSpc>
                <a:spcPct val="90000"/>
              </a:lnSpc>
              <a:spcBef>
                <a:spcPts val="1400"/>
              </a:spcBef>
              <a:spcAft>
                <a:spcPts val="0"/>
              </a:spcAft>
              <a:buClrTx/>
              <a:buSzPct val="100000"/>
              <a:buFont typeface="Arial" panose="020B0604020202020204" pitchFamily="34" charset="0"/>
              <a:buChar char="•"/>
            </a:pPr>
            <a:r>
              <a:rPr lang="en-US" dirty="0"/>
              <a:t>Majority interested in working with agencies/orgs on improvements</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a:spLocks noGrp="1"/>
          </p:cNvSpPr>
          <p:nvPr>
            <p:ph type="title" idx="4294967295"/>
          </p:nvPr>
        </p:nvSpPr>
        <p:spPr>
          <a:xfrm>
            <a:off x="868362" y="291492"/>
            <a:ext cx="7543800" cy="82391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u="sng"/>
              <a:t>Priority Resource Concerns</a:t>
            </a:r>
            <a:endParaRPr/>
          </a:p>
        </p:txBody>
      </p:sp>
      <p:sp>
        <p:nvSpPr>
          <p:cNvPr id="202" name="Google Shape;202;p13"/>
          <p:cNvSpPr txBox="1">
            <a:spLocks noGrp="1"/>
          </p:cNvSpPr>
          <p:nvPr>
            <p:ph type="body" idx="4294967295"/>
          </p:nvPr>
        </p:nvSpPr>
        <p:spPr>
          <a:xfrm>
            <a:off x="547350" y="1115406"/>
            <a:ext cx="4024650" cy="2658926"/>
          </a:xfrm>
          <a:prstGeom prst="rect">
            <a:avLst/>
          </a:prstGeom>
          <a:noFill/>
          <a:ln w="9525" cap="flat" cmpd="sng">
            <a:solidFill>
              <a:srgbClr val="0C0C0C"/>
            </a:solidFill>
            <a:prstDash val="solid"/>
            <a:round/>
            <a:headEnd type="none" w="sm" len="sm"/>
            <a:tailEnd type="none" w="sm" len="sm"/>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b="1" u="sng" dirty="0"/>
              <a:t>Primary Priority</a:t>
            </a:r>
            <a:endParaRPr dirty="0"/>
          </a:p>
          <a:p>
            <a:pPr marL="91440" lvl="0" indent="-105727" algn="l" rtl="0">
              <a:lnSpc>
                <a:spcPct val="110000"/>
              </a:lnSpc>
              <a:spcBef>
                <a:spcPts val="1400"/>
              </a:spcBef>
              <a:spcAft>
                <a:spcPts val="0"/>
              </a:spcAft>
              <a:buClrTx/>
              <a:buSzPct val="100000"/>
              <a:buFont typeface="Arial"/>
              <a:buChar char="•"/>
            </a:pPr>
            <a:r>
              <a:rPr lang="en-US" sz="1800" b="1" dirty="0"/>
              <a:t>Irrigation Infrastructure</a:t>
            </a:r>
            <a:endParaRPr sz="1800" dirty="0"/>
          </a:p>
          <a:p>
            <a:pPr marL="91440" lvl="0" indent="-105727" algn="l" rtl="0">
              <a:lnSpc>
                <a:spcPct val="110000"/>
              </a:lnSpc>
              <a:spcBef>
                <a:spcPts val="1400"/>
              </a:spcBef>
              <a:spcAft>
                <a:spcPts val="0"/>
              </a:spcAft>
              <a:buClrTx/>
              <a:buSzPct val="100000"/>
              <a:buFont typeface="Arial"/>
              <a:buChar char="•"/>
            </a:pPr>
            <a:r>
              <a:rPr lang="en-US" sz="1800" dirty="0"/>
              <a:t>Grazing Management &amp; Pasture Productivity</a:t>
            </a:r>
            <a:endParaRPr dirty="0"/>
          </a:p>
          <a:p>
            <a:pPr marL="91440" lvl="0" indent="-105727" algn="l" rtl="0">
              <a:lnSpc>
                <a:spcPct val="110000"/>
              </a:lnSpc>
              <a:spcBef>
                <a:spcPts val="1400"/>
              </a:spcBef>
              <a:spcAft>
                <a:spcPts val="0"/>
              </a:spcAft>
              <a:buClrTx/>
              <a:buSzPct val="100000"/>
              <a:buFont typeface="Arial"/>
              <a:buChar char="•"/>
            </a:pPr>
            <a:r>
              <a:rPr lang="en-US" sz="1800" dirty="0"/>
              <a:t>Crop Production</a:t>
            </a:r>
            <a:endParaRPr dirty="0"/>
          </a:p>
          <a:p>
            <a:pPr marL="91440" lvl="0" indent="-105727" algn="l" rtl="0">
              <a:lnSpc>
                <a:spcPct val="110000"/>
              </a:lnSpc>
              <a:spcBef>
                <a:spcPts val="1400"/>
              </a:spcBef>
              <a:spcAft>
                <a:spcPts val="0"/>
              </a:spcAft>
              <a:buClrTx/>
              <a:buSzPct val="100000"/>
              <a:buFont typeface="Arial"/>
              <a:buChar char="•"/>
            </a:pPr>
            <a:r>
              <a:rPr lang="en-US" sz="1800" dirty="0"/>
              <a:t>Streamside Vegetation</a:t>
            </a:r>
            <a:endParaRPr dirty="0"/>
          </a:p>
          <a:p>
            <a:pPr marL="91440" lvl="0" indent="-105727" algn="l" rtl="0">
              <a:lnSpc>
                <a:spcPct val="110000"/>
              </a:lnSpc>
              <a:spcBef>
                <a:spcPts val="1400"/>
              </a:spcBef>
              <a:spcAft>
                <a:spcPts val="0"/>
              </a:spcAft>
              <a:buClrTx/>
              <a:buSzPct val="100000"/>
              <a:buFont typeface="Arial"/>
              <a:buChar char="•"/>
            </a:pPr>
            <a:r>
              <a:rPr lang="en-US" sz="1800" dirty="0"/>
              <a:t>Livestock Infrastructure</a:t>
            </a:r>
            <a:endParaRPr dirty="0"/>
          </a:p>
        </p:txBody>
      </p:sp>
      <p:sp>
        <p:nvSpPr>
          <p:cNvPr id="203" name="Google Shape;203;p13"/>
          <p:cNvSpPr txBox="1">
            <a:spLocks noGrp="1"/>
          </p:cNvSpPr>
          <p:nvPr>
            <p:ph type="body" idx="4294967295"/>
          </p:nvPr>
        </p:nvSpPr>
        <p:spPr>
          <a:xfrm>
            <a:off x="5406316" y="1115405"/>
            <a:ext cx="3005846" cy="3494156"/>
          </a:xfrm>
          <a:prstGeom prst="rect">
            <a:avLst/>
          </a:prstGeom>
          <a:noFill/>
          <a:ln w="9525" cap="flat" cmpd="sng">
            <a:solidFill>
              <a:schemeClr val="dk1"/>
            </a:solidFill>
            <a:prstDash val="solid"/>
            <a:round/>
            <a:headEnd type="none" w="sm" len="sm"/>
            <a:tailEnd type="none" w="sm" len="sm"/>
          </a:ln>
        </p:spPr>
        <p:txBody>
          <a:bodyPr spcFirstLastPara="1" wrap="square" lIns="0" tIns="45700" rIns="0" bIns="45700" anchor="t" anchorCtr="0">
            <a:normAutofit fontScale="92500" lnSpcReduction="20000"/>
          </a:bodyPr>
          <a:lstStyle/>
          <a:p>
            <a:pPr marL="91440" lvl="0" indent="-117475" algn="l" rtl="0">
              <a:lnSpc>
                <a:spcPct val="90000"/>
              </a:lnSpc>
              <a:spcBef>
                <a:spcPts val="0"/>
              </a:spcBef>
              <a:spcAft>
                <a:spcPts val="0"/>
              </a:spcAft>
              <a:buSzPct val="100000"/>
              <a:buChar char=" "/>
            </a:pPr>
            <a:r>
              <a:rPr lang="en-US" b="1" u="sng" dirty="0"/>
              <a:t>Secondary Priorities</a:t>
            </a:r>
            <a:endParaRPr b="1" dirty="0"/>
          </a:p>
          <a:p>
            <a:pPr marL="91440" lvl="0" indent="-105727" algn="l" rtl="0">
              <a:lnSpc>
                <a:spcPct val="90000"/>
              </a:lnSpc>
              <a:spcBef>
                <a:spcPts val="1400"/>
              </a:spcBef>
              <a:spcAft>
                <a:spcPts val="0"/>
              </a:spcAft>
              <a:buClrTx/>
              <a:buSzPct val="100000"/>
              <a:buFont typeface="Arial"/>
              <a:buChar char="•"/>
            </a:pPr>
            <a:r>
              <a:rPr lang="en-US" sz="1800" dirty="0"/>
              <a:t>Irrigation Infrastructure</a:t>
            </a:r>
            <a:endParaRPr dirty="0"/>
          </a:p>
          <a:p>
            <a:pPr marL="91440" lvl="0" indent="-105727" algn="l" rtl="0">
              <a:lnSpc>
                <a:spcPct val="90000"/>
              </a:lnSpc>
              <a:spcBef>
                <a:spcPts val="1400"/>
              </a:spcBef>
              <a:spcAft>
                <a:spcPts val="0"/>
              </a:spcAft>
              <a:buClrTx/>
              <a:buSzPct val="100000"/>
              <a:buFont typeface="Arial"/>
              <a:buChar char="•"/>
            </a:pPr>
            <a:r>
              <a:rPr lang="en-US" sz="1800" dirty="0"/>
              <a:t>Grazing Management &amp; Pasture Productivity</a:t>
            </a:r>
            <a:endParaRPr dirty="0"/>
          </a:p>
          <a:p>
            <a:pPr marL="91440" lvl="0" indent="-105727" algn="l" rtl="0">
              <a:lnSpc>
                <a:spcPct val="90000"/>
              </a:lnSpc>
              <a:spcBef>
                <a:spcPts val="1400"/>
              </a:spcBef>
              <a:spcAft>
                <a:spcPts val="0"/>
              </a:spcAft>
              <a:buClrTx/>
              <a:buSzPct val="100000"/>
              <a:buFont typeface="Arial"/>
              <a:buChar char="•"/>
            </a:pPr>
            <a:r>
              <a:rPr lang="en-US" sz="1800" dirty="0"/>
              <a:t>Livestock Infrastructure</a:t>
            </a:r>
            <a:endParaRPr dirty="0"/>
          </a:p>
          <a:p>
            <a:pPr marL="91440" lvl="0" indent="-105727" algn="l" rtl="0">
              <a:lnSpc>
                <a:spcPct val="90000"/>
              </a:lnSpc>
              <a:spcBef>
                <a:spcPts val="1400"/>
              </a:spcBef>
              <a:spcAft>
                <a:spcPts val="0"/>
              </a:spcAft>
              <a:buClrTx/>
              <a:buSzPct val="100000"/>
              <a:buFont typeface="Arial"/>
              <a:buChar char="•"/>
            </a:pPr>
            <a:r>
              <a:rPr lang="en-US" sz="1800" dirty="0"/>
              <a:t>Crop Production</a:t>
            </a:r>
            <a:endParaRPr dirty="0"/>
          </a:p>
          <a:p>
            <a:pPr marL="91440" lvl="0" indent="-105727" algn="l" rtl="0">
              <a:lnSpc>
                <a:spcPct val="90000"/>
              </a:lnSpc>
              <a:spcBef>
                <a:spcPts val="1400"/>
              </a:spcBef>
              <a:spcAft>
                <a:spcPts val="0"/>
              </a:spcAft>
              <a:buClr>
                <a:schemeClr val="tx1"/>
              </a:buClr>
              <a:buSzPct val="100000"/>
              <a:buFont typeface="Arial"/>
              <a:buChar char="•"/>
            </a:pPr>
            <a:r>
              <a:rPr lang="en-US" sz="1800" b="1" dirty="0">
                <a:solidFill>
                  <a:srgbClr val="C00000"/>
                </a:solidFill>
              </a:rPr>
              <a:t>Wildlife Habitat</a:t>
            </a:r>
            <a:endParaRPr dirty="0"/>
          </a:p>
          <a:p>
            <a:pPr marL="91440" lvl="0" indent="-105727" algn="l" rtl="0">
              <a:lnSpc>
                <a:spcPct val="90000"/>
              </a:lnSpc>
              <a:spcBef>
                <a:spcPts val="1400"/>
              </a:spcBef>
              <a:spcAft>
                <a:spcPts val="0"/>
              </a:spcAft>
              <a:buClr>
                <a:schemeClr val="tx1"/>
              </a:buClr>
              <a:buSzPct val="100000"/>
              <a:buFont typeface="Arial"/>
              <a:buChar char="•"/>
            </a:pPr>
            <a:r>
              <a:rPr lang="en-US" sz="1800" b="1" dirty="0">
                <a:solidFill>
                  <a:srgbClr val="C00000"/>
                </a:solidFill>
              </a:rPr>
              <a:t>Invasive Species</a:t>
            </a:r>
            <a:endParaRPr dirty="0"/>
          </a:p>
          <a:p>
            <a:pPr marL="91440" lvl="0" indent="-105727" algn="l" rtl="0">
              <a:lnSpc>
                <a:spcPct val="90000"/>
              </a:lnSpc>
              <a:spcBef>
                <a:spcPts val="1400"/>
              </a:spcBef>
              <a:spcAft>
                <a:spcPts val="0"/>
              </a:spcAft>
              <a:buClr>
                <a:schemeClr val="tx1"/>
              </a:buClr>
              <a:buSzPct val="100000"/>
              <a:buFont typeface="Arial"/>
              <a:buChar char="•"/>
            </a:pPr>
            <a:r>
              <a:rPr lang="en-US" sz="1800" dirty="0"/>
              <a:t>Streamside Vegetation</a:t>
            </a:r>
            <a:endParaRPr dirty="0"/>
          </a:p>
          <a:p>
            <a:pPr marL="91440" lvl="0" indent="-105727" algn="l" rtl="0">
              <a:lnSpc>
                <a:spcPct val="90000"/>
              </a:lnSpc>
              <a:spcBef>
                <a:spcPts val="1400"/>
              </a:spcBef>
              <a:spcAft>
                <a:spcPts val="0"/>
              </a:spcAft>
              <a:buClr>
                <a:schemeClr val="tx1"/>
              </a:buClr>
              <a:buSzPct val="100000"/>
              <a:buFont typeface="Arial"/>
              <a:buChar char="•"/>
            </a:pPr>
            <a:r>
              <a:rPr lang="en-US" sz="1800" b="1" dirty="0">
                <a:solidFill>
                  <a:srgbClr val="C00000"/>
                </a:solidFill>
              </a:rPr>
              <a:t>Wildfire Resilience</a:t>
            </a:r>
            <a:endParaRPr dirty="0"/>
          </a:p>
        </p:txBody>
      </p:sp>
      <p:graphicFrame>
        <p:nvGraphicFramePr>
          <p:cNvPr id="204" name="Google Shape;204;p13"/>
          <p:cNvGraphicFramePr/>
          <p:nvPr/>
        </p:nvGraphicFramePr>
        <p:xfrm>
          <a:off x="547350" y="3910518"/>
          <a:ext cx="4426086" cy="233038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en-US" dirty="0"/>
              <a:t>Benefits of Healthy Riparian Buffers</a:t>
            </a:r>
            <a:endParaRPr dirty="0"/>
          </a:p>
        </p:txBody>
      </p:sp>
      <p:sp>
        <p:nvSpPr>
          <p:cNvPr id="211" name="Google Shape;211;p14"/>
          <p:cNvSpPr txBox="1">
            <a:spLocks noGrp="1"/>
          </p:cNvSpPr>
          <p:nvPr>
            <p:ph type="body" idx="1"/>
          </p:nvPr>
        </p:nvSpPr>
        <p:spPr>
          <a:xfrm>
            <a:off x="822959" y="1872368"/>
            <a:ext cx="3908839" cy="4023360"/>
          </a:xfrm>
          <a:prstGeom prst="rect">
            <a:avLst/>
          </a:prstGeom>
          <a:noFill/>
          <a:ln>
            <a:noFill/>
          </a:ln>
        </p:spPr>
        <p:txBody>
          <a:bodyPr spcFirstLastPara="1" wrap="square" lIns="0" tIns="45700" rIns="0" bIns="45700" anchor="t" anchorCtr="0">
            <a:normAutofit/>
          </a:bodyPr>
          <a:lstStyle/>
          <a:p>
            <a:pPr marL="342900" lvl="0" algn="l" rtl="0">
              <a:lnSpc>
                <a:spcPct val="100000"/>
              </a:lnSpc>
              <a:spcBef>
                <a:spcPts val="0"/>
              </a:spcBef>
              <a:spcAft>
                <a:spcPts val="0"/>
              </a:spcAft>
              <a:buClrTx/>
              <a:buSzPts val="2400"/>
              <a:buFont typeface="Arial" panose="020B0604020202020204" pitchFamily="34" charset="0"/>
              <a:buChar char="•"/>
            </a:pPr>
            <a:r>
              <a:rPr lang="en-US" sz="2400" dirty="0"/>
              <a:t>Reduced water pollution</a:t>
            </a:r>
            <a:endParaRPr dirty="0"/>
          </a:p>
          <a:p>
            <a:pPr marL="342900" lvl="0" algn="l" rtl="0">
              <a:lnSpc>
                <a:spcPct val="100000"/>
              </a:lnSpc>
              <a:spcBef>
                <a:spcPts val="1400"/>
              </a:spcBef>
              <a:spcAft>
                <a:spcPts val="0"/>
              </a:spcAft>
              <a:buClrTx/>
              <a:buSzPts val="2400"/>
              <a:buFont typeface="Arial" panose="020B0604020202020204" pitchFamily="34" charset="0"/>
              <a:buChar char="•"/>
            </a:pPr>
            <a:r>
              <a:rPr lang="en-US" sz="2400" dirty="0"/>
              <a:t>Soil conservation through erosion control</a:t>
            </a:r>
            <a:endParaRPr dirty="0"/>
          </a:p>
          <a:p>
            <a:pPr marL="342900" lvl="0" algn="l" rtl="0">
              <a:lnSpc>
                <a:spcPct val="100000"/>
              </a:lnSpc>
              <a:spcBef>
                <a:spcPts val="1400"/>
              </a:spcBef>
              <a:spcAft>
                <a:spcPts val="0"/>
              </a:spcAft>
              <a:buClrTx/>
              <a:buSzPts val="2400"/>
              <a:buFont typeface="Arial" panose="020B0604020202020204" pitchFamily="34" charset="0"/>
              <a:buChar char="•"/>
            </a:pPr>
            <a:r>
              <a:rPr lang="en-US" sz="2400" dirty="0"/>
              <a:t>High water protection</a:t>
            </a:r>
            <a:endParaRPr lang="en-US" dirty="0"/>
          </a:p>
          <a:p>
            <a:pPr marL="342900" lvl="0" algn="l" rtl="0">
              <a:lnSpc>
                <a:spcPct val="100000"/>
              </a:lnSpc>
              <a:spcBef>
                <a:spcPts val="1400"/>
              </a:spcBef>
              <a:spcAft>
                <a:spcPts val="0"/>
              </a:spcAft>
              <a:buClrTx/>
              <a:buSzPts val="2400"/>
              <a:buFont typeface="Arial" panose="020B0604020202020204" pitchFamily="34" charset="0"/>
              <a:buChar char="•"/>
            </a:pPr>
            <a:r>
              <a:rPr lang="en-US" sz="2400" dirty="0"/>
              <a:t>Improved fish and wildlife habitat</a:t>
            </a:r>
            <a:endParaRPr dirty="0"/>
          </a:p>
          <a:p>
            <a:pPr marL="0" lvl="0" indent="0" algn="l" rtl="0">
              <a:lnSpc>
                <a:spcPct val="200000"/>
              </a:lnSpc>
              <a:spcBef>
                <a:spcPts val="1400"/>
              </a:spcBef>
              <a:spcAft>
                <a:spcPts val="0"/>
              </a:spcAft>
              <a:buSzPts val="2400"/>
              <a:buNone/>
            </a:pPr>
            <a:endParaRPr sz="2400" dirty="0"/>
          </a:p>
        </p:txBody>
      </p:sp>
      <p:pic>
        <p:nvPicPr>
          <p:cNvPr id="212" name="Google Shape;212;p14" descr="http://ohioline.osu.edu/ls-fact/images/0001_03.jpg"/>
          <p:cNvPicPr preferRelativeResize="0"/>
          <p:nvPr/>
        </p:nvPicPr>
        <p:blipFill rotWithShape="1">
          <a:blip r:embed="rId3">
            <a:alphaModFix/>
          </a:blip>
          <a:srcRect/>
          <a:stretch/>
        </p:blipFill>
        <p:spPr>
          <a:xfrm>
            <a:off x="6833014" y="3936378"/>
            <a:ext cx="2149475" cy="1524000"/>
          </a:xfrm>
          <a:prstGeom prst="rect">
            <a:avLst/>
          </a:prstGeom>
          <a:noFill/>
          <a:ln w="9525" cap="flat" cmpd="sng">
            <a:solidFill>
              <a:srgbClr val="000000"/>
            </a:solidFill>
            <a:prstDash val="solid"/>
            <a:miter lim="800000"/>
            <a:headEnd type="none" w="sm" len="sm"/>
            <a:tailEnd type="none" w="sm" len="sm"/>
          </a:ln>
        </p:spPr>
      </p:pic>
      <p:pic>
        <p:nvPicPr>
          <p:cNvPr id="213" name="Google Shape;213;p14" descr="http://3.bp.blogspot.com/-cmjnL3X4AzU/ThTrlqWuY3I/AAAAAAAAXT0/BlF3LZlqaWc/s1600/Chinook%2BSalmon.jpg"/>
          <p:cNvPicPr preferRelativeResize="0"/>
          <p:nvPr/>
        </p:nvPicPr>
        <p:blipFill rotWithShape="1">
          <a:blip r:embed="rId4">
            <a:alphaModFix/>
          </a:blip>
          <a:srcRect/>
          <a:stretch/>
        </p:blipFill>
        <p:spPr>
          <a:xfrm>
            <a:off x="7088601" y="2034225"/>
            <a:ext cx="1893888" cy="1295400"/>
          </a:xfrm>
          <a:prstGeom prst="rect">
            <a:avLst/>
          </a:prstGeom>
          <a:noFill/>
          <a:ln w="9525" cap="flat" cmpd="sng">
            <a:solidFill>
              <a:srgbClr val="000000"/>
            </a:solidFill>
            <a:prstDash val="solid"/>
            <a:miter lim="800000"/>
            <a:headEnd type="none" w="sm" len="sm"/>
            <a:tailEnd type="none" w="sm" len="sm"/>
          </a:ln>
        </p:spPr>
      </p:pic>
      <p:pic>
        <p:nvPicPr>
          <p:cNvPr id="214" name="Google Shape;214;p14" descr="http://mojavedesert.net/desert-habitats/dr380c2752.jpg"/>
          <p:cNvPicPr preferRelativeResize="0"/>
          <p:nvPr/>
        </p:nvPicPr>
        <p:blipFill rotWithShape="1">
          <a:blip r:embed="rId5">
            <a:alphaModFix/>
          </a:blip>
          <a:srcRect/>
          <a:stretch/>
        </p:blipFill>
        <p:spPr>
          <a:xfrm>
            <a:off x="4524470" y="3857414"/>
            <a:ext cx="2149476" cy="1842661"/>
          </a:xfrm>
          <a:prstGeom prst="rect">
            <a:avLst/>
          </a:prstGeom>
          <a:noFill/>
          <a:ln w="9525" cap="flat" cmpd="sng">
            <a:solidFill>
              <a:srgbClr val="000000"/>
            </a:solidFill>
            <a:prstDash val="solid"/>
            <a:miter lim="800000"/>
            <a:headEnd type="none" w="sm" len="sm"/>
            <a:tailEnd type="none" w="sm" len="sm"/>
          </a:ln>
        </p:spPr>
      </p:pic>
      <p:pic>
        <p:nvPicPr>
          <p:cNvPr id="215" name="Google Shape;215;p14"/>
          <p:cNvPicPr preferRelativeResize="0"/>
          <p:nvPr/>
        </p:nvPicPr>
        <p:blipFill rotWithShape="1">
          <a:blip r:embed="rId6">
            <a:alphaModFix/>
          </a:blip>
          <a:srcRect/>
          <a:stretch/>
        </p:blipFill>
        <p:spPr>
          <a:xfrm>
            <a:off x="4524470" y="2003543"/>
            <a:ext cx="2308544" cy="1525290"/>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Ways to Protect Riparian Areas</a:t>
            </a:r>
            <a:endParaRPr dirty="0"/>
          </a:p>
        </p:txBody>
      </p:sp>
      <p:sp>
        <p:nvSpPr>
          <p:cNvPr id="222" name="Google Shape;222;p1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342900" lvl="0" algn="l" rtl="0">
              <a:lnSpc>
                <a:spcPct val="90000"/>
              </a:lnSpc>
              <a:spcBef>
                <a:spcPts val="0"/>
              </a:spcBef>
              <a:spcAft>
                <a:spcPts val="0"/>
              </a:spcAft>
              <a:buClrTx/>
              <a:buSzPts val="2400"/>
              <a:buFont typeface="Arial" panose="020B0604020202020204" pitchFamily="34" charset="0"/>
              <a:buChar char="•"/>
            </a:pPr>
            <a:r>
              <a:rPr lang="en-US" sz="2400" dirty="0"/>
              <a:t>Planting native vegetation, filter strips</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Fencing</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Managed grazing</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Off-channel watering &amp; shade</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Hardened crossings &amp; access points</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Manure management &amp; storage</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Return flow reduction or reuse</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Irrigation conversion</a:t>
            </a:r>
            <a:endParaRPr dirty="0"/>
          </a:p>
          <a:p>
            <a:pPr marL="91440" lvl="0" indent="0" algn="l" rtl="0">
              <a:lnSpc>
                <a:spcPct val="90000"/>
              </a:lnSpc>
              <a:spcBef>
                <a:spcPts val="1400"/>
              </a:spcBef>
              <a:spcAft>
                <a:spcPts val="0"/>
              </a:spcAft>
              <a:buSzPts val="2000"/>
              <a:buNone/>
            </a:pPr>
            <a:endParaRPr dirty="0"/>
          </a:p>
          <a:p>
            <a:pPr marL="91440" lvl="0" indent="0" algn="l" rtl="0">
              <a:lnSpc>
                <a:spcPct val="90000"/>
              </a:lnSpc>
              <a:spcBef>
                <a:spcPts val="1400"/>
              </a:spcBef>
              <a:spcAft>
                <a:spcPts val="0"/>
              </a:spcAft>
              <a:buSzPts val="2000"/>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Protecting Water Quality</a:t>
            </a:r>
            <a:endParaRPr dirty="0"/>
          </a:p>
        </p:txBody>
      </p:sp>
      <p:sp>
        <p:nvSpPr>
          <p:cNvPr id="228" name="Google Shape;228;p1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lnSpcReduction="10000"/>
          </a:bodyPr>
          <a:lstStyle/>
          <a:p>
            <a:pPr marL="91440" lvl="0" indent="-117475" algn="l" rtl="0">
              <a:lnSpc>
                <a:spcPct val="90000"/>
              </a:lnSpc>
              <a:spcBef>
                <a:spcPts val="0"/>
              </a:spcBef>
              <a:spcAft>
                <a:spcPts val="0"/>
              </a:spcAft>
              <a:buSzPct val="100000"/>
              <a:buChar char=" "/>
            </a:pPr>
            <a:r>
              <a:rPr lang="en-US" sz="2400" dirty="0"/>
              <a:t>Agriculture can have negative impacts on surface water quality.</a:t>
            </a:r>
            <a:endParaRPr sz="2400" dirty="0"/>
          </a:p>
          <a:p>
            <a:pPr marL="91440" lvl="0" indent="-117475" algn="l" rtl="0">
              <a:lnSpc>
                <a:spcPct val="90000"/>
              </a:lnSpc>
              <a:spcBef>
                <a:spcPts val="1400"/>
              </a:spcBef>
              <a:spcAft>
                <a:spcPts val="0"/>
              </a:spcAft>
              <a:buSzPct val="100000"/>
              <a:buChar char=" "/>
            </a:pPr>
            <a:r>
              <a:rPr lang="en-US" sz="2400" dirty="0"/>
              <a:t>Improving farm and property management helps ensure that surface water stays clean—and benefits crop and livestock productivity as well.</a:t>
            </a:r>
            <a:endParaRPr dirty="0"/>
          </a:p>
          <a:p>
            <a:pPr marL="260350" lvl="0" indent="-287338" algn="l" rtl="0">
              <a:lnSpc>
                <a:spcPct val="90000"/>
              </a:lnSpc>
              <a:spcBef>
                <a:spcPts val="1400"/>
              </a:spcBef>
              <a:spcAft>
                <a:spcPts val="0"/>
              </a:spcAft>
              <a:buClr>
                <a:schemeClr val="tx1"/>
              </a:buClr>
              <a:buSzPct val="100000"/>
              <a:buFont typeface="Arial"/>
              <a:buChar char="•"/>
            </a:pPr>
            <a:r>
              <a:rPr lang="en-US" sz="2200" dirty="0"/>
              <a:t>Minimize irrigation runoff</a:t>
            </a:r>
            <a:endParaRPr sz="2200" dirty="0"/>
          </a:p>
          <a:p>
            <a:pPr marL="260350" lvl="0" indent="-287338" algn="l" rtl="0">
              <a:lnSpc>
                <a:spcPct val="90000"/>
              </a:lnSpc>
              <a:spcBef>
                <a:spcPts val="1400"/>
              </a:spcBef>
              <a:spcAft>
                <a:spcPts val="0"/>
              </a:spcAft>
              <a:buClr>
                <a:schemeClr val="tx1"/>
              </a:buClr>
              <a:buSzPct val="100000"/>
              <a:buFont typeface="Arial"/>
              <a:buChar char="•"/>
            </a:pPr>
            <a:r>
              <a:rPr lang="en-US" sz="2200" dirty="0"/>
              <a:t>Implement practices that ensure runoff is cleaner &amp; cooler than it would otherwise be.</a:t>
            </a:r>
            <a:endParaRPr sz="2200" dirty="0"/>
          </a:p>
          <a:p>
            <a:pPr marL="260350" lvl="0" indent="-287338" algn="l" rtl="0">
              <a:lnSpc>
                <a:spcPct val="90000"/>
              </a:lnSpc>
              <a:spcBef>
                <a:spcPts val="1400"/>
              </a:spcBef>
              <a:spcAft>
                <a:spcPts val="0"/>
              </a:spcAft>
              <a:buClr>
                <a:schemeClr val="tx1"/>
              </a:buClr>
              <a:buSzPct val="100000"/>
              <a:buFont typeface="Arial"/>
              <a:buChar char="•"/>
            </a:pPr>
            <a:r>
              <a:rPr lang="en-US" sz="2200" dirty="0"/>
              <a:t>Manage irrigation water</a:t>
            </a:r>
            <a:endParaRPr sz="2200" dirty="0"/>
          </a:p>
          <a:p>
            <a:pPr marL="260350" lvl="0" indent="-287338" algn="l" rtl="0">
              <a:lnSpc>
                <a:spcPct val="90000"/>
              </a:lnSpc>
              <a:spcBef>
                <a:spcPts val="1400"/>
              </a:spcBef>
              <a:spcAft>
                <a:spcPts val="0"/>
              </a:spcAft>
              <a:buClr>
                <a:schemeClr val="tx1"/>
              </a:buClr>
              <a:buSzPct val="100000"/>
              <a:buFont typeface="Arial"/>
              <a:buChar char="•"/>
            </a:pPr>
            <a:r>
              <a:rPr lang="en-US" sz="2200" dirty="0"/>
              <a:t>Manage livestock: grazing, access to streams, and feeding and wintering areas</a:t>
            </a:r>
            <a:endParaRPr sz="2200" dirty="0"/>
          </a:p>
          <a:p>
            <a:pPr marL="260350" lvl="0" indent="-287338" algn="l" rtl="0">
              <a:lnSpc>
                <a:spcPct val="90000"/>
              </a:lnSpc>
              <a:spcBef>
                <a:spcPts val="1400"/>
              </a:spcBef>
              <a:spcAft>
                <a:spcPts val="0"/>
              </a:spcAft>
              <a:buClr>
                <a:schemeClr val="tx1"/>
              </a:buClr>
              <a:buSzPct val="100000"/>
              <a:buFont typeface="Arial"/>
              <a:buChar char="•"/>
            </a:pPr>
            <a:r>
              <a:rPr lang="en-US" sz="2200" dirty="0"/>
              <a:t>Upgrade irrigation systems, usually from flood to sprinkler</a:t>
            </a:r>
            <a:endParaRPr sz="2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7"/>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Managed Grazing</a:t>
            </a:r>
            <a:endParaRPr/>
          </a:p>
        </p:txBody>
      </p:sp>
      <p:pic>
        <p:nvPicPr>
          <p:cNvPr id="234" name="Google Shape;234;p17" descr="A picture containing grass, outdoor, field, grassy&#10;&#10;Description automatically generated"/>
          <p:cNvPicPr preferRelativeResize="0">
            <a:picLocks noGrp="1"/>
          </p:cNvPicPr>
          <p:nvPr>
            <p:ph type="body" idx="1"/>
          </p:nvPr>
        </p:nvPicPr>
        <p:blipFill rotWithShape="1">
          <a:blip r:embed="rId3">
            <a:alphaModFix/>
          </a:blip>
          <a:srcRect/>
          <a:stretch/>
        </p:blipFill>
        <p:spPr>
          <a:xfrm>
            <a:off x="4770660" y="3968038"/>
            <a:ext cx="3025302" cy="2297087"/>
          </a:xfrm>
          <a:prstGeom prst="rect">
            <a:avLst/>
          </a:prstGeom>
          <a:noFill/>
          <a:ln w="9525">
            <a:solidFill>
              <a:schemeClr val="tx1"/>
            </a:solidFill>
          </a:ln>
        </p:spPr>
      </p:pic>
      <p:sp>
        <p:nvSpPr>
          <p:cNvPr id="235" name="Google Shape;235;p17"/>
          <p:cNvSpPr txBox="1">
            <a:spLocks noGrp="1"/>
          </p:cNvSpPr>
          <p:nvPr>
            <p:ph type="body" idx="2"/>
          </p:nvPr>
        </p:nvSpPr>
        <p:spPr>
          <a:xfrm>
            <a:off x="891540" y="1956358"/>
            <a:ext cx="3703320" cy="4023360"/>
          </a:xfrm>
          <a:prstGeom prst="rect">
            <a:avLst/>
          </a:prstGeom>
          <a:noFill/>
          <a:ln>
            <a:noFill/>
          </a:ln>
        </p:spPr>
        <p:txBody>
          <a:bodyPr spcFirstLastPara="1" wrap="square" lIns="0" tIns="45700" rIns="0" bIns="45700" anchor="t" anchorCtr="0">
            <a:normAutofit/>
          </a:bodyPr>
          <a:lstStyle/>
          <a:p>
            <a:pPr marL="339725" lvl="0" indent="-339725" algn="l" rtl="0">
              <a:lnSpc>
                <a:spcPct val="90000"/>
              </a:lnSpc>
              <a:spcBef>
                <a:spcPts val="0"/>
              </a:spcBef>
              <a:spcAft>
                <a:spcPts val="0"/>
              </a:spcAft>
              <a:buClrTx/>
              <a:buSzPts val="2000"/>
              <a:buFont typeface="Arial"/>
              <a:buChar char="•"/>
            </a:pPr>
            <a:r>
              <a:rPr lang="en-US" sz="2200" dirty="0"/>
              <a:t>Moving livestock between paddocks gives more control over animal impact to pastures</a:t>
            </a:r>
            <a:endParaRPr sz="2200" dirty="0"/>
          </a:p>
          <a:p>
            <a:pPr marL="339725" lvl="0" indent="-339725" algn="l" rtl="0">
              <a:lnSpc>
                <a:spcPct val="90000"/>
              </a:lnSpc>
              <a:spcBef>
                <a:spcPts val="1400"/>
              </a:spcBef>
              <a:spcAft>
                <a:spcPts val="0"/>
              </a:spcAft>
              <a:buClrTx/>
              <a:buSzPts val="2000"/>
              <a:buFont typeface="Arial"/>
              <a:buChar char="•"/>
            </a:pPr>
            <a:r>
              <a:rPr lang="en-US" sz="2200" dirty="0"/>
              <a:t>Increase forage stand cover and density</a:t>
            </a:r>
            <a:endParaRPr sz="2200" dirty="0"/>
          </a:p>
          <a:p>
            <a:pPr marL="339725" lvl="0" indent="-339725" algn="l" rtl="0">
              <a:lnSpc>
                <a:spcPct val="90000"/>
              </a:lnSpc>
              <a:spcBef>
                <a:spcPts val="1400"/>
              </a:spcBef>
              <a:spcAft>
                <a:spcPts val="0"/>
              </a:spcAft>
              <a:buClrTx/>
              <a:buSzPts val="2000"/>
              <a:buFont typeface="Arial"/>
              <a:buChar char="•"/>
            </a:pPr>
            <a:r>
              <a:rPr lang="en-US" sz="2200" dirty="0"/>
              <a:t>Give pastures adequate rest and regrowth time</a:t>
            </a:r>
            <a:endParaRPr sz="2200" dirty="0"/>
          </a:p>
          <a:p>
            <a:pPr marL="339725" lvl="0" indent="-339725" algn="l" rtl="0">
              <a:lnSpc>
                <a:spcPct val="90000"/>
              </a:lnSpc>
              <a:spcBef>
                <a:spcPts val="1400"/>
              </a:spcBef>
              <a:spcAft>
                <a:spcPts val="0"/>
              </a:spcAft>
              <a:buClrTx/>
              <a:buSzPts val="2000"/>
              <a:buFont typeface="Arial"/>
              <a:buChar char="•"/>
            </a:pPr>
            <a:r>
              <a:rPr lang="en-US" sz="2200" dirty="0"/>
              <a:t>Improve forage quality</a:t>
            </a:r>
            <a:endParaRPr sz="2200" dirty="0"/>
          </a:p>
          <a:p>
            <a:pPr marL="339725" lvl="0" indent="-339725" algn="l" rtl="0">
              <a:lnSpc>
                <a:spcPct val="90000"/>
              </a:lnSpc>
              <a:spcBef>
                <a:spcPts val="1400"/>
              </a:spcBef>
              <a:spcAft>
                <a:spcPts val="0"/>
              </a:spcAft>
              <a:buClrTx/>
              <a:buSzPts val="2000"/>
              <a:buFont typeface="Arial"/>
              <a:buChar char="•"/>
            </a:pPr>
            <a:r>
              <a:rPr lang="en-US" sz="2200" dirty="0"/>
              <a:t>Benefit livestock health</a:t>
            </a:r>
            <a:endParaRPr sz="2200" dirty="0"/>
          </a:p>
        </p:txBody>
      </p:sp>
      <p:pic>
        <p:nvPicPr>
          <p:cNvPr id="236" name="Google Shape;236;p17"/>
          <p:cNvPicPr preferRelativeResize="0"/>
          <p:nvPr/>
        </p:nvPicPr>
        <p:blipFill rotWithShape="1">
          <a:blip r:embed="rId4">
            <a:alphaModFix/>
          </a:blip>
          <a:srcRect/>
          <a:stretch/>
        </p:blipFill>
        <p:spPr>
          <a:xfrm>
            <a:off x="6692133" y="1801159"/>
            <a:ext cx="2207658" cy="3035636"/>
          </a:xfrm>
          <a:prstGeom prst="rect">
            <a:avLst/>
          </a:prstGeom>
          <a:noFill/>
          <a:ln w="9525">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8"/>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Off-Channel Stockwater Systems</a:t>
            </a:r>
            <a:endParaRPr/>
          </a:p>
        </p:txBody>
      </p:sp>
      <p:pic>
        <p:nvPicPr>
          <p:cNvPr id="242" name="Google Shape;242;p18" descr="A bench in a field&#10;&#10;Description automatically generated with low confidence"/>
          <p:cNvPicPr preferRelativeResize="0">
            <a:picLocks noGrp="1"/>
          </p:cNvPicPr>
          <p:nvPr>
            <p:ph type="body" idx="1"/>
          </p:nvPr>
        </p:nvPicPr>
        <p:blipFill rotWithShape="1">
          <a:blip r:embed="rId3">
            <a:alphaModFix/>
          </a:blip>
          <a:srcRect/>
          <a:stretch/>
        </p:blipFill>
        <p:spPr>
          <a:xfrm>
            <a:off x="491161" y="2366148"/>
            <a:ext cx="3868810" cy="2754492"/>
          </a:xfrm>
          <a:prstGeom prst="rect">
            <a:avLst/>
          </a:prstGeom>
          <a:noFill/>
          <a:ln w="9525">
            <a:solidFill>
              <a:schemeClr val="tx1"/>
            </a:solidFill>
          </a:ln>
        </p:spPr>
      </p:pic>
      <p:sp>
        <p:nvSpPr>
          <p:cNvPr id="243" name="Google Shape;243;p18"/>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Autofit/>
          </a:bodyPr>
          <a:lstStyle/>
          <a:p>
            <a:pPr marL="339725" lvl="0" indent="-339725" algn="l" rtl="0">
              <a:lnSpc>
                <a:spcPct val="90000"/>
              </a:lnSpc>
              <a:spcBef>
                <a:spcPts val="0"/>
              </a:spcBef>
              <a:spcAft>
                <a:spcPts val="0"/>
              </a:spcAft>
              <a:buClrTx/>
              <a:buSzPts val="2000"/>
              <a:buFont typeface="Arial"/>
              <a:buChar char="•"/>
            </a:pPr>
            <a:r>
              <a:rPr lang="en-US" sz="2200" dirty="0"/>
              <a:t>Stock water systems ensure a clean water source and delivery system for livestock</a:t>
            </a:r>
            <a:endParaRPr sz="2200" dirty="0"/>
          </a:p>
          <a:p>
            <a:pPr marL="339725" lvl="0" indent="-339725" algn="l" rtl="0">
              <a:lnSpc>
                <a:spcPct val="90000"/>
              </a:lnSpc>
              <a:spcBef>
                <a:spcPts val="1400"/>
              </a:spcBef>
              <a:spcAft>
                <a:spcPts val="0"/>
              </a:spcAft>
              <a:buClrTx/>
              <a:buSzPts val="2000"/>
              <a:buFont typeface="Arial"/>
              <a:buChar char="•"/>
            </a:pPr>
            <a:r>
              <a:rPr lang="en-US" sz="2200" dirty="0"/>
              <a:t>Provide stock water away from stream channels</a:t>
            </a:r>
            <a:endParaRPr sz="2200" dirty="0"/>
          </a:p>
          <a:p>
            <a:pPr marL="339725" lvl="0" indent="-339725" algn="l" rtl="0">
              <a:lnSpc>
                <a:spcPct val="90000"/>
              </a:lnSpc>
              <a:spcBef>
                <a:spcPts val="1400"/>
              </a:spcBef>
              <a:spcAft>
                <a:spcPts val="0"/>
              </a:spcAft>
              <a:buClrTx/>
              <a:buSzPts val="2000"/>
              <a:buFont typeface="Arial"/>
              <a:buChar char="•"/>
            </a:pPr>
            <a:r>
              <a:rPr lang="en-US" sz="2200" dirty="0"/>
              <a:t>Protect irrigation ditch infrastructure</a:t>
            </a:r>
            <a:endParaRPr sz="2200" dirty="0"/>
          </a:p>
          <a:p>
            <a:pPr marL="339725" lvl="0" indent="-339725" algn="l" rtl="0">
              <a:lnSpc>
                <a:spcPct val="90000"/>
              </a:lnSpc>
              <a:spcBef>
                <a:spcPts val="1400"/>
              </a:spcBef>
              <a:spcAft>
                <a:spcPts val="0"/>
              </a:spcAft>
              <a:buClrTx/>
              <a:buSzPts val="2000"/>
              <a:buFont typeface="Arial"/>
              <a:buChar char="•"/>
            </a:pPr>
            <a:r>
              <a:rPr lang="en-US" sz="2200" dirty="0"/>
              <a:t>Allow better grazing management</a:t>
            </a:r>
            <a:endParaRPr sz="2200" dirty="0"/>
          </a:p>
          <a:p>
            <a:pPr marL="339725" lvl="0" indent="-339725" algn="l" rtl="0">
              <a:lnSpc>
                <a:spcPct val="90000"/>
              </a:lnSpc>
              <a:spcBef>
                <a:spcPts val="1400"/>
              </a:spcBef>
              <a:spcAft>
                <a:spcPts val="0"/>
              </a:spcAft>
              <a:buClrTx/>
              <a:buSzPts val="2000"/>
              <a:buFont typeface="Arial"/>
              <a:buChar char="•"/>
            </a:pPr>
            <a:r>
              <a:rPr lang="en-US" sz="2200" dirty="0"/>
              <a:t>Improves livestock health and production</a:t>
            </a:r>
            <a:endParaRPr sz="2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9"/>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Heavy Use Area Protection</a:t>
            </a:r>
            <a:endParaRPr/>
          </a:p>
        </p:txBody>
      </p:sp>
      <p:pic>
        <p:nvPicPr>
          <p:cNvPr id="249" name="Google Shape;249;p19" descr="A fenced in area with a building in the background&#10;&#10;Description automatically generated with low confidence"/>
          <p:cNvPicPr preferRelativeResize="0">
            <a:picLocks noGrp="1"/>
          </p:cNvPicPr>
          <p:nvPr>
            <p:ph type="body" idx="1"/>
          </p:nvPr>
        </p:nvPicPr>
        <p:blipFill rotWithShape="1">
          <a:blip r:embed="rId3">
            <a:alphaModFix/>
          </a:blip>
          <a:srcRect/>
          <a:stretch/>
        </p:blipFill>
        <p:spPr>
          <a:xfrm>
            <a:off x="822325" y="2466054"/>
            <a:ext cx="3703638" cy="2783143"/>
          </a:xfrm>
          <a:prstGeom prst="rect">
            <a:avLst/>
          </a:prstGeom>
          <a:noFill/>
          <a:ln>
            <a:noFill/>
          </a:ln>
        </p:spPr>
      </p:pic>
      <p:sp>
        <p:nvSpPr>
          <p:cNvPr id="250" name="Google Shape;250;p19"/>
          <p:cNvSpPr txBox="1">
            <a:spLocks noGrp="1"/>
          </p:cNvSpPr>
          <p:nvPr>
            <p:ph type="body" idx="2"/>
          </p:nvPr>
        </p:nvSpPr>
        <p:spPr>
          <a:xfrm>
            <a:off x="4663440" y="1845735"/>
            <a:ext cx="3703320" cy="4023360"/>
          </a:xfrm>
          <a:prstGeom prst="rect">
            <a:avLst/>
          </a:prstGeom>
          <a:noFill/>
          <a:ln>
            <a:noFill/>
          </a:ln>
        </p:spPr>
        <p:txBody>
          <a:bodyPr spcFirstLastPara="1" wrap="square" lIns="0" tIns="45700" rIns="0" bIns="45700" anchor="t" anchorCtr="0">
            <a:normAutofit fontScale="92500"/>
          </a:bodyPr>
          <a:lstStyle/>
          <a:p>
            <a:pPr marL="342900">
              <a:spcBef>
                <a:spcPts val="0"/>
              </a:spcBef>
              <a:buClrTx/>
              <a:buSzPts val="2400"/>
              <a:buFont typeface="Arial" panose="020B0604020202020204" pitchFamily="34" charset="0"/>
              <a:buChar char="•"/>
            </a:pPr>
            <a:r>
              <a:rPr lang="en-US" sz="2400" dirty="0"/>
              <a:t>Provide a stable, non-eroding surface for areas frequently used by livestock, people, or vehicles</a:t>
            </a:r>
            <a:endParaRPr sz="2400" dirty="0"/>
          </a:p>
          <a:p>
            <a:pPr marL="342900">
              <a:spcBef>
                <a:spcPts val="0"/>
              </a:spcBef>
              <a:buClrTx/>
              <a:buSzPts val="2400"/>
              <a:buFont typeface="Arial" panose="020B0604020202020204" pitchFamily="34" charset="0"/>
              <a:buChar char="•"/>
            </a:pPr>
            <a:r>
              <a:rPr lang="en-US" sz="2400" dirty="0"/>
              <a:t>Minimizes or eliminates formation of mud in high-traffic areas</a:t>
            </a:r>
            <a:endParaRPr sz="2400" dirty="0"/>
          </a:p>
          <a:p>
            <a:pPr marL="342900">
              <a:spcBef>
                <a:spcPts val="0"/>
              </a:spcBef>
              <a:buClrTx/>
              <a:buSzPts val="2400"/>
              <a:buFont typeface="Arial" panose="020B0604020202020204" pitchFamily="34" charset="0"/>
              <a:buChar char="•"/>
            </a:pPr>
            <a:r>
              <a:rPr lang="en-US" sz="2400" dirty="0"/>
              <a:t>Keeps livestock cleaner and healthier</a:t>
            </a:r>
            <a:endParaRPr sz="2400" dirty="0"/>
          </a:p>
          <a:p>
            <a:pPr marL="342900">
              <a:spcBef>
                <a:spcPts val="0"/>
              </a:spcBef>
              <a:buClrTx/>
              <a:buSzPts val="2400"/>
              <a:buFont typeface="Arial" panose="020B0604020202020204" pitchFamily="34" charset="0"/>
              <a:buChar char="•"/>
            </a:pPr>
            <a:r>
              <a:rPr lang="en-US" sz="2400" dirty="0"/>
              <a:t>Reduces odors, flies, mosquitos</a:t>
            </a:r>
            <a:endParaRPr sz="2400" dirty="0"/>
          </a:p>
          <a:p>
            <a:pPr marL="342900">
              <a:spcBef>
                <a:spcPts val="0"/>
              </a:spcBef>
              <a:buClrTx/>
              <a:buSzPts val="2400"/>
              <a:buFont typeface="Arial" panose="020B0604020202020204" pitchFamily="34" charset="0"/>
              <a:buChar char="•"/>
            </a:pPr>
            <a:r>
              <a:rPr lang="en-US" sz="2400" dirty="0"/>
              <a:t>Makes management tasks easier and more efficient</a:t>
            </a:r>
            <a:endParaRPr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787067" y="423511"/>
            <a:ext cx="7543800" cy="92883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Meeting Overview</a:t>
            </a:r>
            <a:endParaRPr/>
          </a:p>
        </p:txBody>
      </p:sp>
      <p:sp>
        <p:nvSpPr>
          <p:cNvPr id="117" name="Google Shape;117;p2"/>
          <p:cNvSpPr txBox="1">
            <a:spLocks noGrp="1"/>
          </p:cNvSpPr>
          <p:nvPr>
            <p:ph type="body" idx="1"/>
          </p:nvPr>
        </p:nvSpPr>
        <p:spPr>
          <a:xfrm>
            <a:off x="171112" y="1872895"/>
            <a:ext cx="3731796" cy="4350484"/>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en-US" sz="2400" b="1" dirty="0"/>
              <a:t>Presentation</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 Who we are, what we do </a:t>
            </a:r>
            <a:endParaRPr dirty="0"/>
          </a:p>
          <a:p>
            <a:pPr marL="544068" lvl="1" algn="l" rtl="0">
              <a:lnSpc>
                <a:spcPct val="90000"/>
              </a:lnSpc>
              <a:spcBef>
                <a:spcPts val="400"/>
              </a:spcBef>
              <a:spcAft>
                <a:spcPts val="0"/>
              </a:spcAft>
              <a:buClrTx/>
              <a:buSzPct val="100000"/>
              <a:buFont typeface="Arial" panose="020B0604020202020204" pitchFamily="34" charset="0"/>
              <a:buChar char="•"/>
            </a:pPr>
            <a:r>
              <a:rPr lang="en-US" sz="2200" dirty="0"/>
              <a:t>(JSWCD, RRWC, NRCS)</a:t>
            </a:r>
            <a:endParaRPr dirty="0"/>
          </a:p>
          <a:p>
            <a:pPr marL="342900" lvl="0" algn="l" rtl="0">
              <a:lnSpc>
                <a:spcPct val="90000"/>
              </a:lnSpc>
              <a:spcBef>
                <a:spcPts val="1600"/>
              </a:spcBef>
              <a:spcAft>
                <a:spcPts val="0"/>
              </a:spcAft>
              <a:buClrTx/>
              <a:buSzPts val="2400"/>
              <a:buFont typeface="Arial" panose="020B0604020202020204" pitchFamily="34" charset="0"/>
              <a:buChar char="•"/>
            </a:pPr>
            <a:r>
              <a:rPr lang="en-US" sz="2400" dirty="0"/>
              <a:t> Project Background</a:t>
            </a:r>
            <a:endParaRPr dirty="0"/>
          </a:p>
          <a:p>
            <a:pPr marL="544068" lvl="1" algn="l" rtl="0">
              <a:lnSpc>
                <a:spcPct val="90000"/>
              </a:lnSpc>
              <a:spcBef>
                <a:spcPts val="400"/>
              </a:spcBef>
              <a:spcAft>
                <a:spcPts val="0"/>
              </a:spcAft>
              <a:buClrTx/>
              <a:buSzPct val="100000"/>
              <a:buFont typeface="Arial" panose="020B0604020202020204" pitchFamily="34" charset="0"/>
              <a:buChar char="•"/>
            </a:pPr>
            <a:r>
              <a:rPr lang="en-US" sz="2200" dirty="0"/>
              <a:t>History</a:t>
            </a:r>
            <a:endParaRPr sz="2200" dirty="0"/>
          </a:p>
          <a:p>
            <a:pPr marL="544068" lvl="1" algn="l" rtl="0">
              <a:lnSpc>
                <a:spcPct val="90000"/>
              </a:lnSpc>
              <a:spcBef>
                <a:spcPts val="600"/>
              </a:spcBef>
              <a:spcAft>
                <a:spcPts val="0"/>
              </a:spcAft>
              <a:buClrTx/>
              <a:buSzPct val="100000"/>
              <a:buFont typeface="Arial" panose="020B0604020202020204" pitchFamily="34" charset="0"/>
              <a:buChar char="•"/>
            </a:pPr>
            <a:r>
              <a:rPr lang="en-US" sz="2200" dirty="0"/>
              <a:t>Data Collection</a:t>
            </a:r>
            <a:endParaRPr sz="2200" dirty="0"/>
          </a:p>
          <a:p>
            <a:pPr marL="544068" lvl="1" algn="l" rtl="0">
              <a:lnSpc>
                <a:spcPct val="90000"/>
              </a:lnSpc>
              <a:spcBef>
                <a:spcPts val="600"/>
              </a:spcBef>
              <a:spcAft>
                <a:spcPts val="0"/>
              </a:spcAft>
              <a:buClrTx/>
              <a:buSzPct val="100000"/>
              <a:buFont typeface="Arial" panose="020B0604020202020204" pitchFamily="34" charset="0"/>
              <a:buChar char="•"/>
            </a:pPr>
            <a:r>
              <a:rPr lang="en-US" sz="2200" dirty="0"/>
              <a:t>Outreach</a:t>
            </a:r>
            <a:endParaRPr sz="2200" dirty="0"/>
          </a:p>
          <a:p>
            <a:pPr marL="544068" lvl="1" algn="l" rtl="0">
              <a:lnSpc>
                <a:spcPct val="90000"/>
              </a:lnSpc>
              <a:spcBef>
                <a:spcPts val="600"/>
              </a:spcBef>
              <a:spcAft>
                <a:spcPts val="0"/>
              </a:spcAft>
              <a:buClrTx/>
              <a:buSzPct val="100000"/>
              <a:buFont typeface="Arial" panose="020B0604020202020204" pitchFamily="34" charset="0"/>
              <a:buChar char="•"/>
            </a:pPr>
            <a:r>
              <a:rPr lang="en-US" sz="2200" dirty="0"/>
              <a:t>Project Examples</a:t>
            </a:r>
            <a:endParaRPr sz="2200" dirty="0"/>
          </a:p>
          <a:p>
            <a:pPr marL="342900" lvl="0" algn="l" rtl="0">
              <a:lnSpc>
                <a:spcPct val="90000"/>
              </a:lnSpc>
              <a:spcBef>
                <a:spcPts val="1600"/>
              </a:spcBef>
              <a:spcAft>
                <a:spcPts val="0"/>
              </a:spcAft>
              <a:buClrTx/>
              <a:buSzPts val="2400"/>
              <a:buFont typeface="Arial" panose="020B0604020202020204" pitchFamily="34" charset="0"/>
              <a:buChar char="•"/>
            </a:pPr>
            <a:r>
              <a:rPr lang="en-US" sz="2400" dirty="0"/>
              <a:t> Practices </a:t>
            </a:r>
            <a:endParaRPr dirty="0"/>
          </a:p>
          <a:p>
            <a:pPr marL="91440" lvl="0" indent="-91440" algn="l" rtl="0">
              <a:lnSpc>
                <a:spcPct val="90000"/>
              </a:lnSpc>
              <a:spcBef>
                <a:spcPts val="1400"/>
              </a:spcBef>
              <a:spcAft>
                <a:spcPts val="0"/>
              </a:spcAft>
              <a:buSzPts val="2400"/>
              <a:buFont typeface="Noto Sans Symbols"/>
              <a:buChar char="▪"/>
            </a:pPr>
            <a:endParaRPr dirty="0"/>
          </a:p>
          <a:p>
            <a:pPr marL="0" lvl="0" indent="0" algn="l" rtl="0">
              <a:lnSpc>
                <a:spcPct val="90000"/>
              </a:lnSpc>
              <a:spcBef>
                <a:spcPts val="1400"/>
              </a:spcBef>
              <a:spcAft>
                <a:spcPts val="0"/>
              </a:spcAft>
              <a:buSzPts val="2400"/>
              <a:buNone/>
            </a:pPr>
            <a:endParaRPr sz="2400" b="1" dirty="0"/>
          </a:p>
          <a:p>
            <a:pPr marL="0" lvl="0" indent="0" algn="l" rtl="0">
              <a:lnSpc>
                <a:spcPct val="90000"/>
              </a:lnSpc>
              <a:spcBef>
                <a:spcPts val="1400"/>
              </a:spcBef>
              <a:spcAft>
                <a:spcPts val="0"/>
              </a:spcAft>
              <a:buSzPts val="2400"/>
              <a:buNone/>
            </a:pPr>
            <a:endParaRPr sz="2400" b="1" dirty="0"/>
          </a:p>
          <a:p>
            <a:pPr marL="0" lvl="0" indent="0" algn="l" rtl="0">
              <a:lnSpc>
                <a:spcPct val="90000"/>
              </a:lnSpc>
              <a:spcBef>
                <a:spcPts val="1400"/>
              </a:spcBef>
              <a:spcAft>
                <a:spcPts val="0"/>
              </a:spcAft>
              <a:buSzPts val="2400"/>
              <a:buNone/>
            </a:pPr>
            <a:endParaRPr sz="2400" b="1" dirty="0"/>
          </a:p>
          <a:p>
            <a:pPr marL="91440" lvl="0" indent="0" algn="l" rtl="0">
              <a:lnSpc>
                <a:spcPct val="90000"/>
              </a:lnSpc>
              <a:spcBef>
                <a:spcPts val="1400"/>
              </a:spcBef>
              <a:spcAft>
                <a:spcPts val="0"/>
              </a:spcAft>
              <a:buSzPts val="2000"/>
              <a:buFont typeface="Noto Sans Symbols"/>
              <a:buNone/>
            </a:pPr>
            <a:endParaRPr dirty="0"/>
          </a:p>
        </p:txBody>
      </p:sp>
      <p:pic>
        <p:nvPicPr>
          <p:cNvPr id="118" name="Google Shape;118;p2"/>
          <p:cNvPicPr preferRelativeResize="0"/>
          <p:nvPr/>
        </p:nvPicPr>
        <p:blipFill rotWithShape="1">
          <a:blip r:embed="rId3">
            <a:alphaModFix/>
          </a:blip>
          <a:srcRect/>
          <a:stretch/>
        </p:blipFill>
        <p:spPr>
          <a:xfrm>
            <a:off x="3902907" y="1872895"/>
            <a:ext cx="4775200" cy="368992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0"/>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Sacrifice Lot or Winter Pasture</a:t>
            </a:r>
            <a:endParaRPr/>
          </a:p>
        </p:txBody>
      </p:sp>
      <p:sp>
        <p:nvSpPr>
          <p:cNvPr id="256" name="Google Shape;256;p20"/>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Autofit/>
          </a:bodyPr>
          <a:lstStyle/>
          <a:p>
            <a:pPr marL="339725" lvl="0" indent="-339725" algn="l" rtl="0">
              <a:lnSpc>
                <a:spcPct val="90000"/>
              </a:lnSpc>
              <a:spcBef>
                <a:spcPts val="0"/>
              </a:spcBef>
              <a:spcAft>
                <a:spcPts val="0"/>
              </a:spcAft>
              <a:buClrTx/>
              <a:buSzPts val="2000"/>
              <a:buFont typeface="Arial"/>
              <a:buChar char="•"/>
            </a:pPr>
            <a:r>
              <a:rPr lang="en-US" sz="2200" dirty="0"/>
              <a:t>Small, non-grazeable area used for livestock feeding or horse exercise during non-growing (winter) months or during drought</a:t>
            </a:r>
            <a:endParaRPr sz="2200" dirty="0"/>
          </a:p>
          <a:p>
            <a:pPr marL="339725" lvl="0" indent="-339725" algn="l" rtl="0">
              <a:lnSpc>
                <a:spcPct val="90000"/>
              </a:lnSpc>
              <a:spcBef>
                <a:spcPts val="1400"/>
              </a:spcBef>
              <a:spcAft>
                <a:spcPts val="0"/>
              </a:spcAft>
              <a:buClrTx/>
              <a:buSzPts val="2000"/>
              <a:buFont typeface="Arial"/>
              <a:buChar char="•"/>
            </a:pPr>
            <a:r>
              <a:rPr lang="en-US" sz="2200" dirty="0"/>
              <a:t>Protects pasture quality during wet winter months</a:t>
            </a:r>
            <a:endParaRPr sz="2200" dirty="0"/>
          </a:p>
          <a:p>
            <a:pPr marL="339725" lvl="0" indent="-339725" algn="l" rtl="0">
              <a:lnSpc>
                <a:spcPct val="90000"/>
              </a:lnSpc>
              <a:spcBef>
                <a:spcPts val="1400"/>
              </a:spcBef>
              <a:spcAft>
                <a:spcPts val="0"/>
              </a:spcAft>
              <a:buClrTx/>
              <a:buSzPts val="2000"/>
              <a:buFont typeface="Arial"/>
              <a:buChar char="•"/>
            </a:pPr>
            <a:r>
              <a:rPr lang="en-US" sz="2200" dirty="0"/>
              <a:t>Prevents creation of mud in pastures, prevents compaction and </a:t>
            </a:r>
            <a:r>
              <a:rPr lang="en-US" sz="2200" dirty="0" err="1"/>
              <a:t>hummocking</a:t>
            </a:r>
            <a:endParaRPr sz="2200" dirty="0"/>
          </a:p>
          <a:p>
            <a:pPr marL="339725" lvl="0" indent="-339725" algn="l" rtl="0">
              <a:lnSpc>
                <a:spcPct val="90000"/>
              </a:lnSpc>
              <a:spcBef>
                <a:spcPts val="1400"/>
              </a:spcBef>
              <a:spcAft>
                <a:spcPts val="0"/>
              </a:spcAft>
              <a:buClrTx/>
              <a:buSzPts val="2000"/>
              <a:buFont typeface="Arial"/>
              <a:buChar char="•"/>
            </a:pPr>
            <a:r>
              <a:rPr lang="en-US" sz="2200" dirty="0"/>
              <a:t>Allows animals freedom of movement and exercise</a:t>
            </a:r>
            <a:endParaRPr sz="2200" dirty="0"/>
          </a:p>
        </p:txBody>
      </p:sp>
      <p:pic>
        <p:nvPicPr>
          <p:cNvPr id="257" name="Google Shape;257;p20" descr="A group of horses in a fenced in pasture&#10;&#10;Description automatically generated with medium confidence"/>
          <p:cNvPicPr preferRelativeResize="0">
            <a:picLocks noGrp="1"/>
          </p:cNvPicPr>
          <p:nvPr>
            <p:ph type="body" idx="2"/>
          </p:nvPr>
        </p:nvPicPr>
        <p:blipFill rotWithShape="1">
          <a:blip r:embed="rId3">
            <a:alphaModFix/>
          </a:blip>
          <a:srcRect/>
          <a:stretch/>
        </p:blipFill>
        <p:spPr>
          <a:xfrm>
            <a:off x="5069426" y="1958689"/>
            <a:ext cx="3251613" cy="1883286"/>
          </a:xfrm>
          <a:prstGeom prst="rect">
            <a:avLst/>
          </a:prstGeom>
          <a:noFill/>
          <a:ln w="9525">
            <a:solidFill>
              <a:schemeClr val="tx1"/>
            </a:solidFill>
          </a:ln>
        </p:spPr>
      </p:pic>
      <p:pic>
        <p:nvPicPr>
          <p:cNvPr id="258" name="Google Shape;258;p20"/>
          <p:cNvPicPr preferRelativeResize="0"/>
          <p:nvPr/>
        </p:nvPicPr>
        <p:blipFill rotWithShape="1">
          <a:blip r:embed="rId4">
            <a:alphaModFix/>
          </a:blip>
          <a:srcRect/>
          <a:stretch/>
        </p:blipFill>
        <p:spPr>
          <a:xfrm>
            <a:off x="5252937" y="3927764"/>
            <a:ext cx="2901131" cy="2163435"/>
          </a:xfrm>
          <a:prstGeom prst="rect">
            <a:avLst/>
          </a:prstGeom>
          <a:noFill/>
          <a:ln w="9525">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21"/>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Manure Storage and Composting</a:t>
            </a:r>
            <a:endParaRPr/>
          </a:p>
        </p:txBody>
      </p:sp>
      <p:pic>
        <p:nvPicPr>
          <p:cNvPr id="264" name="Google Shape;264;p21" descr="A picture containing ground, building, porch, concrete&#10;&#10;Description automatically generated"/>
          <p:cNvPicPr preferRelativeResize="0">
            <a:picLocks noGrp="1"/>
          </p:cNvPicPr>
          <p:nvPr>
            <p:ph type="body" idx="1"/>
          </p:nvPr>
        </p:nvPicPr>
        <p:blipFill rotWithShape="1">
          <a:blip r:embed="rId3">
            <a:alphaModFix/>
          </a:blip>
          <a:srcRect/>
          <a:stretch/>
        </p:blipFill>
        <p:spPr>
          <a:xfrm>
            <a:off x="738398" y="1939736"/>
            <a:ext cx="3703638" cy="2298809"/>
          </a:xfrm>
          <a:prstGeom prst="rect">
            <a:avLst/>
          </a:prstGeom>
          <a:noFill/>
          <a:ln w="9525">
            <a:solidFill>
              <a:schemeClr val="tx1"/>
            </a:solidFill>
          </a:ln>
        </p:spPr>
      </p:pic>
      <p:sp>
        <p:nvSpPr>
          <p:cNvPr id="265" name="Google Shape;265;p21"/>
          <p:cNvSpPr txBox="1">
            <a:spLocks noGrp="1"/>
          </p:cNvSpPr>
          <p:nvPr>
            <p:ph type="body" idx="2"/>
          </p:nvPr>
        </p:nvSpPr>
        <p:spPr>
          <a:xfrm>
            <a:off x="4663439" y="1845735"/>
            <a:ext cx="4065891" cy="4023360"/>
          </a:xfrm>
          <a:prstGeom prst="rect">
            <a:avLst/>
          </a:prstGeom>
          <a:noFill/>
          <a:ln>
            <a:noFill/>
          </a:ln>
        </p:spPr>
        <p:txBody>
          <a:bodyPr spcFirstLastPara="1" wrap="square" lIns="0" tIns="45700" rIns="0" bIns="45700" anchor="t" anchorCtr="0">
            <a:noAutofit/>
          </a:bodyPr>
          <a:lstStyle/>
          <a:p>
            <a:pPr marL="339725" lvl="0" indent="-339725" algn="l" rtl="0">
              <a:lnSpc>
                <a:spcPct val="90000"/>
              </a:lnSpc>
              <a:spcBef>
                <a:spcPts val="0"/>
              </a:spcBef>
              <a:spcAft>
                <a:spcPts val="0"/>
              </a:spcAft>
              <a:buClrTx/>
              <a:buSzPts val="2000"/>
              <a:buFont typeface="Arial"/>
              <a:buChar char="•"/>
            </a:pPr>
            <a:r>
              <a:rPr lang="en-US" sz="2200" dirty="0"/>
              <a:t>Storing and composting manure reduces water pollution resulting from livestock waste (E. coli, nutrients)</a:t>
            </a:r>
            <a:endParaRPr sz="2200" dirty="0"/>
          </a:p>
          <a:p>
            <a:pPr marL="339725" lvl="0" indent="-339725" algn="l" rtl="0">
              <a:lnSpc>
                <a:spcPct val="90000"/>
              </a:lnSpc>
              <a:spcBef>
                <a:spcPts val="1400"/>
              </a:spcBef>
              <a:spcAft>
                <a:spcPts val="0"/>
              </a:spcAft>
              <a:buClrTx/>
              <a:buSzPts val="2000"/>
              <a:buFont typeface="Arial"/>
              <a:buChar char="•"/>
            </a:pPr>
            <a:r>
              <a:rPr lang="en-US" sz="2200" dirty="0"/>
              <a:t>Produces a valuable soil amendment that provides slow-release available nutrients and improves soil water holding capacity</a:t>
            </a:r>
            <a:endParaRPr sz="2200" dirty="0"/>
          </a:p>
          <a:p>
            <a:pPr marL="339725" lvl="0" indent="-339725" algn="l" rtl="0">
              <a:lnSpc>
                <a:spcPct val="90000"/>
              </a:lnSpc>
              <a:spcBef>
                <a:spcPts val="1400"/>
              </a:spcBef>
              <a:spcAft>
                <a:spcPts val="0"/>
              </a:spcAft>
              <a:buClrTx/>
              <a:buSzPts val="2000"/>
              <a:buFont typeface="Arial"/>
              <a:buChar char="•"/>
            </a:pPr>
            <a:r>
              <a:rPr lang="en-US" sz="2200" dirty="0"/>
              <a:t>Breaks up insect pest reproduction cycles, alleviating insect pressure to livestock</a:t>
            </a:r>
            <a:endParaRPr sz="2200" dirty="0"/>
          </a:p>
        </p:txBody>
      </p:sp>
      <p:pic>
        <p:nvPicPr>
          <p:cNvPr id="266" name="Google Shape;266;p21" descr="A picture containing ground, outdoor, dirt, concrete&#10;&#10;Description automatically generated"/>
          <p:cNvPicPr preferRelativeResize="0"/>
          <p:nvPr/>
        </p:nvPicPr>
        <p:blipFill rotWithShape="1">
          <a:blip r:embed="rId4">
            <a:alphaModFix/>
          </a:blip>
          <a:srcRect/>
          <a:stretch/>
        </p:blipFill>
        <p:spPr>
          <a:xfrm>
            <a:off x="908314" y="4348924"/>
            <a:ext cx="3363806" cy="1886417"/>
          </a:xfrm>
          <a:prstGeom prst="rect">
            <a:avLst/>
          </a:prstGeom>
          <a:noFill/>
          <a:ln w="9525">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Irrigation Infrastructure Condition</a:t>
            </a:r>
            <a:endParaRPr/>
          </a:p>
        </p:txBody>
      </p:sp>
      <p:sp>
        <p:nvSpPr>
          <p:cNvPr id="272" name="Google Shape;272;p22"/>
          <p:cNvSpPr txBox="1">
            <a:spLocks noGrp="1"/>
          </p:cNvSpPr>
          <p:nvPr>
            <p:ph type="body" idx="1"/>
          </p:nvPr>
        </p:nvSpPr>
        <p:spPr>
          <a:xfrm>
            <a:off x="822960" y="1845734"/>
            <a:ext cx="3703320"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000"/>
              <a:buNone/>
            </a:pPr>
            <a:r>
              <a:rPr lang="en-US" sz="2200" dirty="0"/>
              <a:t>We asked landowners in the NWQI project area to rank the condition of their irrigation infrastructure (sprinkler or flood). </a:t>
            </a:r>
            <a:endParaRPr sz="2200" dirty="0"/>
          </a:p>
          <a:p>
            <a:pPr marL="0" lvl="0" indent="0" algn="l" rtl="0">
              <a:lnSpc>
                <a:spcPct val="90000"/>
              </a:lnSpc>
              <a:spcBef>
                <a:spcPts val="1400"/>
              </a:spcBef>
              <a:spcAft>
                <a:spcPts val="0"/>
              </a:spcAft>
              <a:buSzPts val="2000"/>
              <a:buNone/>
            </a:pPr>
            <a:r>
              <a:rPr lang="en-US" sz="2200" dirty="0"/>
              <a:t>Here is what you and your neighbors have told us so far:</a:t>
            </a:r>
            <a:endParaRPr sz="2200" dirty="0"/>
          </a:p>
        </p:txBody>
      </p:sp>
      <p:graphicFrame>
        <p:nvGraphicFramePr>
          <p:cNvPr id="273" name="Google Shape;273;p22"/>
          <p:cNvGraphicFramePr/>
          <p:nvPr/>
        </p:nvGraphicFramePr>
        <p:xfrm>
          <a:off x="4664075" y="1846263"/>
          <a:ext cx="3702050" cy="40227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2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What is an Irrigation Improvement Project?</a:t>
            </a:r>
            <a:endParaRPr dirty="0"/>
          </a:p>
        </p:txBody>
      </p:sp>
      <p:sp>
        <p:nvSpPr>
          <p:cNvPr id="280" name="Google Shape;280;p23"/>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800"/>
              <a:buChar char=" "/>
            </a:pPr>
            <a:r>
              <a:rPr lang="en-US" sz="2600" b="1" dirty="0"/>
              <a:t>New Installations</a:t>
            </a:r>
            <a:r>
              <a:rPr lang="en-US" sz="2600" dirty="0"/>
              <a:t>:  Upgrades from inefficient irrigation systems to more efficient systems through cost share programs. Large Capital.   New sprinklers.</a:t>
            </a:r>
            <a:endParaRPr sz="2600" dirty="0"/>
          </a:p>
          <a:p>
            <a:pPr marL="544068" lvl="1" algn="l" rtl="0">
              <a:lnSpc>
                <a:spcPct val="90000"/>
              </a:lnSpc>
              <a:spcBef>
                <a:spcPts val="400"/>
              </a:spcBef>
              <a:spcAft>
                <a:spcPts val="0"/>
              </a:spcAft>
              <a:buClrTx/>
              <a:buSzPts val="2400"/>
              <a:buFont typeface="Arial" panose="020B0604020202020204" pitchFamily="34" charset="0"/>
              <a:buChar char="•"/>
            </a:pPr>
            <a:r>
              <a:rPr lang="en-US" sz="2200" dirty="0"/>
              <a:t>i.e. wild flood irrigation (~40% efficient) to sprinkler irrigation (~70% efficient).  </a:t>
            </a:r>
            <a:endParaRPr sz="2200" dirty="0"/>
          </a:p>
          <a:p>
            <a:pPr marL="91440" lvl="0" indent="-91440" algn="l" rtl="0">
              <a:lnSpc>
                <a:spcPct val="90000"/>
              </a:lnSpc>
              <a:spcBef>
                <a:spcPts val="1600"/>
              </a:spcBef>
              <a:spcAft>
                <a:spcPts val="0"/>
              </a:spcAft>
              <a:buSzPts val="2800"/>
              <a:buChar char=" "/>
            </a:pPr>
            <a:r>
              <a:rPr lang="en-US" sz="2400" b="1" dirty="0"/>
              <a:t>Existing System Improvements</a:t>
            </a:r>
            <a:r>
              <a:rPr lang="en-US" sz="2400" dirty="0"/>
              <a:t>: Upgrades of existing systems to promote energy and water conservation and improved water quality</a:t>
            </a:r>
            <a:endParaRPr sz="2400" dirty="0"/>
          </a:p>
          <a:p>
            <a:pPr marL="544068" lvl="1" algn="l" rtl="0">
              <a:lnSpc>
                <a:spcPct val="90000"/>
              </a:lnSpc>
              <a:spcBef>
                <a:spcPts val="400"/>
              </a:spcBef>
              <a:spcAft>
                <a:spcPts val="0"/>
              </a:spcAft>
              <a:buClrTx/>
              <a:buSzPts val="2200"/>
              <a:buFont typeface="Arial" panose="020B0604020202020204" pitchFamily="34" charset="0"/>
              <a:buChar char="•"/>
            </a:pPr>
            <a:r>
              <a:rPr lang="en-US" sz="2200" dirty="0"/>
              <a:t>Pipe or line leaky/unstable canals and ditches, fix diversions and turnouts, add measurement devices and controls.  </a:t>
            </a:r>
            <a:endParaRPr sz="2200" dirty="0"/>
          </a:p>
          <a:p>
            <a:pPr marL="544068" lvl="1" algn="l" rtl="0">
              <a:lnSpc>
                <a:spcPct val="90000"/>
              </a:lnSpc>
              <a:spcBef>
                <a:spcPts val="400"/>
              </a:spcBef>
              <a:spcAft>
                <a:spcPts val="0"/>
              </a:spcAft>
              <a:buClrTx/>
              <a:buSzPts val="2200"/>
              <a:buFont typeface="Arial" panose="020B0604020202020204" pitchFamily="34" charset="0"/>
              <a:buChar char="•"/>
            </a:pPr>
            <a:r>
              <a:rPr lang="en-US" sz="2200" i="1" dirty="0"/>
              <a:t>Manage flood irrigation runoff to keep it as clean as possible</a:t>
            </a:r>
            <a:endParaRPr sz="2200"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24"/>
          <p:cNvSpPr txBox="1"/>
          <p:nvPr/>
        </p:nvSpPr>
        <p:spPr>
          <a:xfrm>
            <a:off x="0" y="184978"/>
            <a:ext cx="9123178"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4800" dirty="0">
                <a:solidFill>
                  <a:srgbClr val="3F3F3F"/>
                </a:solidFill>
                <a:latin typeface="Calibri"/>
                <a:cs typeface="Calibri"/>
                <a:sym typeface="Calibri"/>
              </a:rPr>
              <a:t>Irrigation</a:t>
            </a:r>
            <a:r>
              <a:rPr lang="en-US" sz="2400" b="1" i="0" u="none" strike="noStrike" cap="none" dirty="0">
                <a:solidFill>
                  <a:schemeClr val="dk1"/>
                </a:solidFill>
                <a:latin typeface="Calibri"/>
                <a:ea typeface="Calibri"/>
                <a:cs typeface="Calibri"/>
                <a:sym typeface="Calibri"/>
              </a:rPr>
              <a:t> </a:t>
            </a:r>
            <a:r>
              <a:rPr lang="en-US" sz="4800" dirty="0">
                <a:solidFill>
                  <a:srgbClr val="3F3F3F"/>
                </a:solidFill>
                <a:latin typeface="Calibri"/>
                <a:cs typeface="Calibri"/>
                <a:sym typeface="Calibri"/>
              </a:rPr>
              <a:t>Types in Jackson County</a:t>
            </a:r>
            <a:endParaRPr sz="4800" dirty="0">
              <a:solidFill>
                <a:srgbClr val="3F3F3F"/>
              </a:solidFill>
              <a:latin typeface="Calibri"/>
              <a:cs typeface="Calibri"/>
            </a:endParaRPr>
          </a:p>
        </p:txBody>
      </p:sp>
      <p:pic>
        <p:nvPicPr>
          <p:cNvPr id="287" name="Google Shape;287;p24" descr="WHEEL LINE-4"/>
          <p:cNvPicPr preferRelativeResize="0">
            <a:picLocks noGrp="1"/>
          </p:cNvPicPr>
          <p:nvPr>
            <p:ph type="body" idx="4294967295"/>
          </p:nvPr>
        </p:nvPicPr>
        <p:blipFill rotWithShape="1">
          <a:blip r:embed="rId3">
            <a:alphaModFix/>
          </a:blip>
          <a:srcRect/>
          <a:stretch/>
        </p:blipFill>
        <p:spPr>
          <a:xfrm>
            <a:off x="3505200" y="1121734"/>
            <a:ext cx="2686050" cy="1828800"/>
          </a:xfrm>
          <a:prstGeom prst="rect">
            <a:avLst/>
          </a:prstGeom>
          <a:noFill/>
          <a:ln w="9525" cap="flat" cmpd="sng">
            <a:solidFill>
              <a:schemeClr val="dk1"/>
            </a:solidFill>
            <a:prstDash val="solid"/>
            <a:round/>
            <a:headEnd type="none" w="sm" len="sm"/>
            <a:tailEnd type="none" w="sm" len="sm"/>
          </a:ln>
        </p:spPr>
      </p:pic>
      <p:pic>
        <p:nvPicPr>
          <p:cNvPr id="288" name="Google Shape;288;p24" descr="cranberry irrigation"/>
          <p:cNvPicPr preferRelativeResize="0"/>
          <p:nvPr/>
        </p:nvPicPr>
        <p:blipFill rotWithShape="1">
          <a:blip r:embed="rId4">
            <a:alphaModFix/>
          </a:blip>
          <a:srcRect/>
          <a:stretch/>
        </p:blipFill>
        <p:spPr>
          <a:xfrm>
            <a:off x="6324157" y="1121734"/>
            <a:ext cx="2590800" cy="1689100"/>
          </a:xfrm>
          <a:prstGeom prst="rect">
            <a:avLst/>
          </a:prstGeom>
          <a:noFill/>
          <a:ln w="9525" cap="flat" cmpd="sng">
            <a:solidFill>
              <a:schemeClr val="dk1"/>
            </a:solidFill>
            <a:prstDash val="solid"/>
            <a:miter lim="800000"/>
            <a:headEnd type="none" w="sm" len="sm"/>
            <a:tailEnd type="none" w="sm" len="sm"/>
          </a:ln>
        </p:spPr>
      </p:pic>
      <p:pic>
        <p:nvPicPr>
          <p:cNvPr id="289" name="Google Shape;289;p24" descr="Traveling Gun.jpg"/>
          <p:cNvPicPr preferRelativeResize="0"/>
          <p:nvPr/>
        </p:nvPicPr>
        <p:blipFill rotWithShape="1">
          <a:blip r:embed="rId5">
            <a:alphaModFix/>
          </a:blip>
          <a:srcRect/>
          <a:stretch/>
        </p:blipFill>
        <p:spPr>
          <a:xfrm>
            <a:off x="304800" y="3886200"/>
            <a:ext cx="2895600" cy="2371344"/>
          </a:xfrm>
          <a:prstGeom prst="rect">
            <a:avLst/>
          </a:prstGeom>
          <a:noFill/>
          <a:ln w="9525" cap="flat" cmpd="sng">
            <a:solidFill>
              <a:schemeClr val="dk1"/>
            </a:solidFill>
            <a:prstDash val="solid"/>
            <a:round/>
            <a:headEnd type="none" w="sm" len="sm"/>
            <a:tailEnd type="none" w="sm" len="sm"/>
          </a:ln>
        </p:spPr>
      </p:pic>
      <p:pic>
        <p:nvPicPr>
          <p:cNvPr id="291" name="Google Shape;291;p24" descr="drip-irrigation.jpg"/>
          <p:cNvPicPr preferRelativeResize="0"/>
          <p:nvPr/>
        </p:nvPicPr>
        <p:blipFill rotWithShape="1">
          <a:blip r:embed="rId6">
            <a:alphaModFix/>
          </a:blip>
          <a:srcRect/>
          <a:stretch/>
        </p:blipFill>
        <p:spPr>
          <a:xfrm>
            <a:off x="3529542" y="3056334"/>
            <a:ext cx="1714500" cy="2533650"/>
          </a:xfrm>
          <a:prstGeom prst="rect">
            <a:avLst/>
          </a:prstGeom>
          <a:noFill/>
          <a:ln>
            <a:solidFill>
              <a:schemeClr val="tx1"/>
            </a:solidFill>
          </a:ln>
        </p:spPr>
      </p:pic>
      <p:pic>
        <p:nvPicPr>
          <p:cNvPr id="292" name="Google Shape;292;p24" descr="6907irrigation_pivot.jpg"/>
          <p:cNvPicPr preferRelativeResize="0"/>
          <p:nvPr/>
        </p:nvPicPr>
        <p:blipFill rotWithShape="1">
          <a:blip r:embed="rId7">
            <a:alphaModFix/>
          </a:blip>
          <a:srcRect/>
          <a:stretch/>
        </p:blipFill>
        <p:spPr>
          <a:xfrm>
            <a:off x="5363461" y="2787650"/>
            <a:ext cx="2819400" cy="1676400"/>
          </a:xfrm>
          <a:prstGeom prst="rect">
            <a:avLst/>
          </a:prstGeom>
          <a:noFill/>
          <a:ln w="9525" cap="flat" cmpd="sng">
            <a:solidFill>
              <a:schemeClr val="dk1"/>
            </a:solidFill>
            <a:prstDash val="solid"/>
            <a:round/>
            <a:headEnd type="none" w="sm" len="sm"/>
            <a:tailEnd type="none" w="sm" len="sm"/>
          </a:ln>
        </p:spPr>
      </p:pic>
      <p:pic>
        <p:nvPicPr>
          <p:cNvPr id="290" name="Google Shape;290;p24" descr="guy-towing-kline.jpg"/>
          <p:cNvPicPr preferRelativeResize="0"/>
          <p:nvPr/>
        </p:nvPicPr>
        <p:blipFill rotWithShape="1">
          <a:blip r:embed="rId8">
            <a:alphaModFix/>
          </a:blip>
          <a:srcRect/>
          <a:stretch/>
        </p:blipFill>
        <p:spPr>
          <a:xfrm>
            <a:off x="6324157" y="4433774"/>
            <a:ext cx="2590800" cy="1828800"/>
          </a:xfrm>
          <a:prstGeom prst="rect">
            <a:avLst/>
          </a:prstGeom>
          <a:noFill/>
          <a:ln>
            <a:noFill/>
          </a:ln>
        </p:spPr>
      </p:pic>
      <p:pic>
        <p:nvPicPr>
          <p:cNvPr id="293" name="Google Shape;293;p24" descr="micro sprayer.jpg"/>
          <p:cNvPicPr preferRelativeResize="0"/>
          <p:nvPr/>
        </p:nvPicPr>
        <p:blipFill rotWithShape="1">
          <a:blip r:embed="rId9">
            <a:alphaModFix/>
          </a:blip>
          <a:srcRect/>
          <a:stretch/>
        </p:blipFill>
        <p:spPr>
          <a:xfrm>
            <a:off x="4715761" y="4912240"/>
            <a:ext cx="1295400" cy="1371600"/>
          </a:xfrm>
          <a:prstGeom prst="rect">
            <a:avLst/>
          </a:prstGeom>
          <a:noFill/>
          <a:ln w="9525">
            <a:solidFill>
              <a:schemeClr val="tx1"/>
            </a:solidFill>
          </a:ln>
        </p:spPr>
      </p:pic>
      <p:pic>
        <p:nvPicPr>
          <p:cNvPr id="294" name="Google Shape;294;p24" descr="S:\OUTREACH &amp; EDUCATION\OUTREACH\LANDOWNERS\ANTELOPE CREEK\IRR &amp; OUTREACH CLASSES_FALL 2016\PAULS Handouts\Flood Irrigation_16-06-16 (4).JPG"/>
          <p:cNvPicPr preferRelativeResize="0">
            <a:picLocks noGrp="1"/>
          </p:cNvPicPr>
          <p:nvPr>
            <p:ph type="body" idx="1"/>
          </p:nvPr>
        </p:nvPicPr>
        <p:blipFill rotWithShape="1">
          <a:blip r:embed="rId10">
            <a:alphaModFix/>
          </a:blip>
          <a:srcRect/>
          <a:stretch/>
        </p:blipFill>
        <p:spPr>
          <a:xfrm>
            <a:off x="304800" y="1121734"/>
            <a:ext cx="2986617" cy="2239963"/>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25"/>
          <p:cNvSpPr txBox="1">
            <a:spLocks noGrp="1"/>
          </p:cNvSpPr>
          <p:nvPr>
            <p:ph type="body" idx="1"/>
          </p:nvPr>
        </p:nvSpPr>
        <p:spPr>
          <a:xfrm>
            <a:off x="867833" y="1848615"/>
            <a:ext cx="7408333" cy="3745211"/>
          </a:xfrm>
          <a:prstGeom prst="rect">
            <a:avLst/>
          </a:prstGeom>
          <a:noFill/>
          <a:ln>
            <a:noFill/>
          </a:ln>
        </p:spPr>
        <p:txBody>
          <a:bodyPr spcFirstLastPara="1" wrap="square" lIns="0" tIns="45700" rIns="0" bIns="45700" anchor="t" anchorCtr="0">
            <a:normAutofit/>
          </a:bodyPr>
          <a:lstStyle/>
          <a:p>
            <a:pPr marL="91440" lvl="0" indent="-91440" algn="l" rtl="0">
              <a:lnSpc>
                <a:spcPct val="90000"/>
              </a:lnSpc>
              <a:spcBef>
                <a:spcPts val="0"/>
              </a:spcBef>
              <a:spcAft>
                <a:spcPts val="0"/>
              </a:spcAft>
              <a:buSzPts val="2000"/>
              <a:buChar char=" "/>
            </a:pPr>
            <a:r>
              <a:rPr lang="en-US" sz="2400" u="sng" dirty="0"/>
              <a:t>Lined ditch, piped ditch, pressurized system, pumping?</a:t>
            </a:r>
            <a:endParaRPr sz="2400" u="sng" dirty="0"/>
          </a:p>
          <a:p>
            <a:pPr marL="486918" lvl="1" indent="-285750" algn="l" rtl="0">
              <a:lnSpc>
                <a:spcPct val="90000"/>
              </a:lnSpc>
              <a:spcBef>
                <a:spcPts val="400"/>
              </a:spcBef>
              <a:spcAft>
                <a:spcPts val="0"/>
              </a:spcAft>
              <a:buClrTx/>
              <a:buSzPts val="1800"/>
              <a:buFont typeface="Arial" panose="020B0604020202020204" pitchFamily="34" charset="0"/>
              <a:buChar char="•"/>
            </a:pPr>
            <a:r>
              <a:rPr lang="en-US" sz="2200" dirty="0"/>
              <a:t>Irrigator preference or past experience</a:t>
            </a:r>
            <a:endParaRPr sz="2200" dirty="0"/>
          </a:p>
          <a:p>
            <a:pPr marL="486918" lvl="1" indent="-285750" algn="l" rtl="0">
              <a:lnSpc>
                <a:spcPct val="90000"/>
              </a:lnSpc>
              <a:spcBef>
                <a:spcPts val="600"/>
              </a:spcBef>
              <a:spcAft>
                <a:spcPts val="0"/>
              </a:spcAft>
              <a:buClrTx/>
              <a:buSzPts val="1800"/>
              <a:buFont typeface="Arial" panose="020B0604020202020204" pitchFamily="34" charset="0"/>
              <a:buChar char="•"/>
            </a:pPr>
            <a:r>
              <a:rPr lang="en-US" sz="2200" dirty="0"/>
              <a:t>Material cost, installation cost</a:t>
            </a:r>
            <a:endParaRPr sz="2200" dirty="0"/>
          </a:p>
          <a:p>
            <a:pPr marL="486918" lvl="1" indent="-285750" algn="l" rtl="0">
              <a:lnSpc>
                <a:spcPct val="90000"/>
              </a:lnSpc>
              <a:spcBef>
                <a:spcPts val="600"/>
              </a:spcBef>
              <a:spcAft>
                <a:spcPts val="0"/>
              </a:spcAft>
              <a:buClrTx/>
              <a:buSzPts val="1800"/>
              <a:buFont typeface="Arial" panose="020B0604020202020204" pitchFamily="34" charset="0"/>
              <a:buChar char="•"/>
            </a:pPr>
            <a:r>
              <a:rPr lang="en-US" sz="2200" dirty="0"/>
              <a:t>Lifespan and maintenance </a:t>
            </a:r>
            <a:endParaRPr sz="2200" dirty="0"/>
          </a:p>
          <a:p>
            <a:pPr marL="486918" lvl="1" indent="-285750" algn="l" rtl="0">
              <a:lnSpc>
                <a:spcPct val="90000"/>
              </a:lnSpc>
              <a:spcBef>
                <a:spcPts val="600"/>
              </a:spcBef>
              <a:spcAft>
                <a:spcPts val="0"/>
              </a:spcAft>
              <a:buClrTx/>
              <a:buSzPts val="1800"/>
              <a:buFont typeface="Arial" panose="020B0604020202020204" pitchFamily="34" charset="0"/>
              <a:buChar char="•"/>
            </a:pPr>
            <a:r>
              <a:rPr lang="en-US" sz="2200" dirty="0"/>
              <a:t>Contractor experience and preference</a:t>
            </a:r>
            <a:endParaRPr sz="2200" dirty="0"/>
          </a:p>
          <a:p>
            <a:pPr marL="486918" lvl="1" indent="-285750" algn="l" rtl="0">
              <a:lnSpc>
                <a:spcPct val="90000"/>
              </a:lnSpc>
              <a:spcBef>
                <a:spcPts val="600"/>
              </a:spcBef>
              <a:spcAft>
                <a:spcPts val="0"/>
              </a:spcAft>
              <a:buClrTx/>
              <a:buSzPts val="1800"/>
              <a:buFont typeface="Arial" panose="020B0604020202020204" pitchFamily="34" charset="0"/>
              <a:buChar char="•"/>
            </a:pPr>
            <a:r>
              <a:rPr lang="en-US" sz="2200" dirty="0"/>
              <a:t>DIY vs professional installation</a:t>
            </a:r>
            <a:endParaRPr sz="2200" dirty="0"/>
          </a:p>
          <a:p>
            <a:pPr marL="486918" lvl="1" indent="-285750" algn="l" rtl="0">
              <a:lnSpc>
                <a:spcPct val="90000"/>
              </a:lnSpc>
              <a:spcBef>
                <a:spcPts val="600"/>
              </a:spcBef>
              <a:spcAft>
                <a:spcPts val="0"/>
              </a:spcAft>
              <a:buClrTx/>
              <a:buSzPts val="1800"/>
              <a:buFont typeface="Arial" panose="020B0604020202020204" pitchFamily="34" charset="0"/>
              <a:buChar char="•"/>
            </a:pPr>
            <a:r>
              <a:rPr lang="en-US" sz="2200" dirty="0"/>
              <a:t>Buried Pipe is considered the most efficient, least maintenance, longest lifespan. </a:t>
            </a:r>
            <a:endParaRPr sz="2200" dirty="0"/>
          </a:p>
        </p:txBody>
      </p:sp>
      <p:sp>
        <p:nvSpPr>
          <p:cNvPr id="300" name="Google Shape;300;p25"/>
          <p:cNvSpPr txBox="1">
            <a:spLocks noGrp="1"/>
          </p:cNvSpPr>
          <p:nvPr>
            <p:ph type="title"/>
          </p:nvPr>
        </p:nvSpPr>
        <p:spPr>
          <a:xfrm>
            <a:off x="800099" y="653864"/>
            <a:ext cx="7543800" cy="11100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Ditch Improvement Options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6"/>
          <p:cNvSpPr txBox="1">
            <a:spLocks noGrp="1"/>
          </p:cNvSpPr>
          <p:nvPr>
            <p:ph type="body" idx="1"/>
          </p:nvPr>
        </p:nvSpPr>
        <p:spPr>
          <a:xfrm>
            <a:off x="670316" y="1823437"/>
            <a:ext cx="3226051" cy="2814882"/>
          </a:xfrm>
          <a:prstGeom prst="rect">
            <a:avLst/>
          </a:prstGeom>
          <a:noFill/>
          <a:ln>
            <a:noFill/>
          </a:ln>
        </p:spPr>
        <p:txBody>
          <a:bodyPr spcFirstLastPara="1" wrap="square" lIns="0" tIns="45700" rIns="0" bIns="45700" anchor="t" anchorCtr="0">
            <a:normAutofit fontScale="32500" lnSpcReduction="20000"/>
          </a:bodyPr>
          <a:lstStyle/>
          <a:p>
            <a:pPr marL="91440" lvl="0" indent="0" algn="l" rtl="0">
              <a:lnSpc>
                <a:spcPct val="90000"/>
              </a:lnSpc>
              <a:spcBef>
                <a:spcPts val="0"/>
              </a:spcBef>
              <a:spcAft>
                <a:spcPts val="0"/>
              </a:spcAft>
              <a:buSzPts val="2000"/>
              <a:buNone/>
            </a:pPr>
            <a:endParaRPr dirty="0"/>
          </a:p>
          <a:p>
            <a:pPr marL="342900" lvl="0" algn="l" rtl="0">
              <a:lnSpc>
                <a:spcPct val="90000"/>
              </a:lnSpc>
              <a:spcBef>
                <a:spcPts val="1400"/>
              </a:spcBef>
              <a:spcAft>
                <a:spcPts val="0"/>
              </a:spcAft>
              <a:buClrTx/>
              <a:buSzPts val="2000"/>
              <a:buFont typeface="Arial" panose="020B0604020202020204" pitchFamily="34" charset="0"/>
              <a:buChar char="•"/>
            </a:pPr>
            <a:r>
              <a:rPr lang="en-US" sz="8800" dirty="0"/>
              <a:t>HDPE Rigid Liners</a:t>
            </a:r>
            <a:endParaRPr sz="8800" dirty="0"/>
          </a:p>
          <a:p>
            <a:pPr marL="342900" lvl="0" algn="l" rtl="0">
              <a:lnSpc>
                <a:spcPct val="90000"/>
              </a:lnSpc>
              <a:spcBef>
                <a:spcPts val="1400"/>
              </a:spcBef>
              <a:spcAft>
                <a:spcPts val="0"/>
              </a:spcAft>
              <a:buClrTx/>
              <a:buSzPts val="2000"/>
              <a:buFont typeface="Arial" panose="020B0604020202020204" pitchFamily="34" charset="0"/>
              <a:buChar char="•"/>
            </a:pPr>
            <a:r>
              <a:rPr lang="en-US" sz="8800" dirty="0"/>
              <a:t>Flexible Liners – Plastic, Rubber </a:t>
            </a:r>
            <a:endParaRPr sz="8800" dirty="0"/>
          </a:p>
          <a:p>
            <a:pPr marL="342900" lvl="0" algn="l" rtl="0">
              <a:lnSpc>
                <a:spcPct val="90000"/>
              </a:lnSpc>
              <a:spcBef>
                <a:spcPts val="1400"/>
              </a:spcBef>
              <a:spcAft>
                <a:spcPts val="0"/>
              </a:spcAft>
              <a:buClrTx/>
              <a:buSzPts val="2000"/>
              <a:buFont typeface="Arial" panose="020B0604020202020204" pitchFamily="34" charset="0"/>
              <a:buChar char="•"/>
            </a:pPr>
            <a:r>
              <a:rPr lang="en-US" sz="8800" dirty="0"/>
              <a:t>Concrete or Shotcrete</a:t>
            </a:r>
            <a:endParaRPr sz="8800" dirty="0"/>
          </a:p>
          <a:p>
            <a:pPr marL="342900" lvl="0" algn="l" rtl="0">
              <a:lnSpc>
                <a:spcPct val="90000"/>
              </a:lnSpc>
              <a:spcBef>
                <a:spcPts val="1400"/>
              </a:spcBef>
              <a:spcAft>
                <a:spcPts val="0"/>
              </a:spcAft>
              <a:buClrTx/>
              <a:buSzPts val="2000"/>
              <a:buFont typeface="Arial" panose="020B0604020202020204" pitchFamily="34" charset="0"/>
              <a:buChar char="•"/>
            </a:pPr>
            <a:r>
              <a:rPr lang="en-US" sz="8800" dirty="0"/>
              <a:t>Clay or Bentonite</a:t>
            </a:r>
            <a:endParaRPr sz="8800" dirty="0"/>
          </a:p>
        </p:txBody>
      </p:sp>
      <p:sp>
        <p:nvSpPr>
          <p:cNvPr id="307" name="Google Shape;307;p26"/>
          <p:cNvSpPr txBox="1">
            <a:spLocks noGrp="1"/>
          </p:cNvSpPr>
          <p:nvPr>
            <p:ph type="title"/>
          </p:nvPr>
        </p:nvSpPr>
        <p:spPr>
          <a:xfrm>
            <a:off x="670316" y="852138"/>
            <a:ext cx="8229600" cy="851279"/>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Ditch Lining Options</a:t>
            </a:r>
            <a:endParaRPr dirty="0"/>
          </a:p>
        </p:txBody>
      </p:sp>
      <p:pic>
        <p:nvPicPr>
          <p:cNvPr id="308" name="Google Shape;308;p26"/>
          <p:cNvPicPr preferRelativeResize="0"/>
          <p:nvPr/>
        </p:nvPicPr>
        <p:blipFill rotWithShape="1">
          <a:blip r:embed="rId3">
            <a:alphaModFix/>
          </a:blip>
          <a:srcRect/>
          <a:stretch/>
        </p:blipFill>
        <p:spPr>
          <a:xfrm>
            <a:off x="3789443" y="1798321"/>
            <a:ext cx="2413372" cy="1828800"/>
          </a:xfrm>
          <a:prstGeom prst="rect">
            <a:avLst/>
          </a:prstGeom>
          <a:noFill/>
          <a:ln w="9525">
            <a:solidFill>
              <a:schemeClr val="tx1"/>
            </a:solidFill>
          </a:ln>
        </p:spPr>
      </p:pic>
      <p:pic>
        <p:nvPicPr>
          <p:cNvPr id="309" name="Google Shape;309;p26" descr="A picture containing grass, outdoor&#10;&#10;Description automatically generated"/>
          <p:cNvPicPr preferRelativeResize="0"/>
          <p:nvPr/>
        </p:nvPicPr>
        <p:blipFill rotWithShape="1">
          <a:blip r:embed="rId4">
            <a:alphaModFix/>
          </a:blip>
          <a:srcRect/>
          <a:stretch/>
        </p:blipFill>
        <p:spPr>
          <a:xfrm rot="5400000">
            <a:off x="3472737" y="3989216"/>
            <a:ext cx="2533650" cy="1900238"/>
          </a:xfrm>
          <a:prstGeom prst="rect">
            <a:avLst/>
          </a:prstGeom>
          <a:noFill/>
          <a:ln w="9525">
            <a:solidFill>
              <a:schemeClr val="tx1"/>
            </a:solidFill>
          </a:ln>
        </p:spPr>
      </p:pic>
      <p:pic>
        <p:nvPicPr>
          <p:cNvPr id="311" name="Google Shape;311;p26" descr="A picture containing outdoor, ground, person, dirt&#10;&#10;Description automatically generated"/>
          <p:cNvPicPr preferRelativeResize="0"/>
          <p:nvPr/>
        </p:nvPicPr>
        <p:blipFill rotWithShape="1">
          <a:blip r:embed="rId5">
            <a:alphaModFix/>
          </a:blip>
          <a:srcRect l="30096" t="19130" r="18518" b="7969"/>
          <a:stretch/>
        </p:blipFill>
        <p:spPr>
          <a:xfrm>
            <a:off x="7309305" y="3293788"/>
            <a:ext cx="1540981" cy="2914895"/>
          </a:xfrm>
          <a:prstGeom prst="rect">
            <a:avLst/>
          </a:prstGeom>
          <a:noFill/>
          <a:ln w="9525">
            <a:solidFill>
              <a:schemeClr val="tx1"/>
            </a:solidFill>
          </a:ln>
        </p:spPr>
      </p:pic>
      <p:pic>
        <p:nvPicPr>
          <p:cNvPr id="310" name="Google Shape;310;p26" descr="A picture containing tree, outdoor, ground, plant&#10;&#10;Description automatically generated"/>
          <p:cNvPicPr preferRelativeResize="0"/>
          <p:nvPr/>
        </p:nvPicPr>
        <p:blipFill rotWithShape="1">
          <a:blip r:embed="rId6">
            <a:alphaModFix/>
          </a:blip>
          <a:srcRect t="23199"/>
          <a:stretch/>
        </p:blipFill>
        <p:spPr>
          <a:xfrm>
            <a:off x="6690884" y="1798321"/>
            <a:ext cx="2154772" cy="2206487"/>
          </a:xfrm>
          <a:prstGeom prst="rect">
            <a:avLst/>
          </a:prstGeom>
          <a:noFill/>
          <a:ln w="9525">
            <a:solidFill>
              <a:schemeClr val="tx1"/>
            </a:solidFill>
          </a:ln>
        </p:spPr>
      </p:pic>
      <p:pic>
        <p:nvPicPr>
          <p:cNvPr id="312" name="Google Shape;312;p26" descr="A picture containing tree, outdoor, plant, forest&#10;&#10;Description automatically generated"/>
          <p:cNvPicPr preferRelativeResize="0"/>
          <p:nvPr/>
        </p:nvPicPr>
        <p:blipFill rotWithShape="1">
          <a:blip r:embed="rId7">
            <a:alphaModFix/>
          </a:blip>
          <a:srcRect t="32464" r="34954"/>
          <a:stretch/>
        </p:blipFill>
        <p:spPr>
          <a:xfrm>
            <a:off x="5689681" y="3890249"/>
            <a:ext cx="1672819" cy="2315817"/>
          </a:xfrm>
          <a:prstGeom prst="rect">
            <a:avLst/>
          </a:prstGeom>
          <a:noFill/>
          <a:ln w="9525">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7"/>
          <p:cNvSpPr txBox="1">
            <a:spLocks noGrp="1"/>
          </p:cNvSpPr>
          <p:nvPr>
            <p:ph type="title"/>
          </p:nvPr>
        </p:nvSpPr>
        <p:spPr>
          <a:xfrm>
            <a:off x="658655" y="713702"/>
            <a:ext cx="7543800" cy="951821"/>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Piping Options</a:t>
            </a:r>
            <a:endParaRPr dirty="0"/>
          </a:p>
        </p:txBody>
      </p:sp>
      <p:pic>
        <p:nvPicPr>
          <p:cNvPr id="319" name="Google Shape;319;p27"/>
          <p:cNvPicPr preferRelativeResize="0"/>
          <p:nvPr/>
        </p:nvPicPr>
        <p:blipFill rotWithShape="1">
          <a:blip r:embed="rId3">
            <a:alphaModFix/>
          </a:blip>
          <a:srcRect l="29612" t="19807" r="5378"/>
          <a:stretch/>
        </p:blipFill>
        <p:spPr>
          <a:xfrm>
            <a:off x="4337916" y="1798895"/>
            <a:ext cx="2296993" cy="2271485"/>
          </a:xfrm>
          <a:prstGeom prst="rect">
            <a:avLst/>
          </a:prstGeom>
          <a:noFill/>
          <a:ln>
            <a:noFill/>
          </a:ln>
        </p:spPr>
      </p:pic>
      <p:pic>
        <p:nvPicPr>
          <p:cNvPr id="321" name="Google Shape;321;p27" descr="A picture containing outdoor, grass, ground&#10;&#10;Description automatically generated"/>
          <p:cNvPicPr preferRelativeResize="0"/>
          <p:nvPr/>
        </p:nvPicPr>
        <p:blipFill rotWithShape="1">
          <a:blip r:embed="rId4">
            <a:alphaModFix/>
          </a:blip>
          <a:srcRect/>
          <a:stretch/>
        </p:blipFill>
        <p:spPr>
          <a:xfrm rot="5400000">
            <a:off x="4146620" y="4228565"/>
            <a:ext cx="2271484" cy="1703613"/>
          </a:xfrm>
          <a:prstGeom prst="rect">
            <a:avLst/>
          </a:prstGeom>
          <a:noFill/>
          <a:ln>
            <a:noFill/>
          </a:ln>
        </p:spPr>
      </p:pic>
      <p:sp>
        <p:nvSpPr>
          <p:cNvPr id="322" name="Google Shape;322;p27"/>
          <p:cNvSpPr txBox="1"/>
          <p:nvPr/>
        </p:nvSpPr>
        <p:spPr>
          <a:xfrm>
            <a:off x="422870" y="1665523"/>
            <a:ext cx="3727188" cy="4751619"/>
          </a:xfrm>
          <a:prstGeom prst="rect">
            <a:avLst/>
          </a:prstGeom>
          <a:noFill/>
          <a:ln>
            <a:noFill/>
          </a:ln>
        </p:spPr>
        <p:txBody>
          <a:bodyPr spcFirstLastPara="1" wrap="square" lIns="91425" tIns="45700" rIns="91425" bIns="45700" anchor="t" anchorCtr="0">
            <a:normAutofit fontScale="77500" lnSpcReduction="20000"/>
          </a:bodyPr>
          <a:lstStyle/>
          <a:p>
            <a:pPr marL="274320" marR="0" lvl="0" indent="-133350" algn="l" rtl="0">
              <a:lnSpc>
                <a:spcPct val="100000"/>
              </a:lnSpc>
              <a:spcBef>
                <a:spcPts val="0"/>
              </a:spcBef>
              <a:spcAft>
                <a:spcPts val="0"/>
              </a:spcAft>
              <a:buClr>
                <a:schemeClr val="accent1"/>
              </a:buClr>
              <a:buSzPct val="100000"/>
              <a:buFont typeface="Noto Sans Symbols"/>
              <a:buNone/>
            </a:pPr>
            <a:endParaRPr sz="2400" b="0" i="0" u="none" strike="noStrike" cap="none" dirty="0">
              <a:solidFill>
                <a:schemeClr val="dk2"/>
              </a:solidFill>
              <a:latin typeface="Calibri"/>
              <a:ea typeface="Calibri"/>
              <a:cs typeface="Calibri"/>
              <a:sym typeface="Calibri"/>
            </a:endParaRPr>
          </a:p>
          <a:p>
            <a:pPr marL="342900" marR="0" lvl="0" indent="-342900" algn="l" rtl="0">
              <a:lnSpc>
                <a:spcPct val="100000"/>
              </a:lnSpc>
              <a:spcBef>
                <a:spcPts val="444"/>
              </a:spcBef>
              <a:spcAft>
                <a:spcPts val="0"/>
              </a:spcAft>
              <a:buClrTx/>
              <a:buSzPct val="100000"/>
              <a:buFont typeface="Arial" panose="020B0604020202020204" pitchFamily="34" charset="0"/>
              <a:buChar char="•"/>
            </a:pPr>
            <a:r>
              <a:rPr lang="en-US" sz="2400" b="0" i="0" u="none" strike="noStrike" cap="none" dirty="0">
                <a:solidFill>
                  <a:schemeClr val="bg2">
                    <a:lumMod val="50000"/>
                  </a:schemeClr>
                </a:solidFill>
                <a:latin typeface="Calibri"/>
                <a:ea typeface="Calibri"/>
                <a:cs typeface="Calibri"/>
                <a:sym typeface="Calibri"/>
              </a:rPr>
              <a:t>HDPE – Solid Wall</a:t>
            </a:r>
            <a:endParaRPr sz="1400" b="0" i="0" u="none" strike="noStrike" cap="none" dirty="0">
              <a:solidFill>
                <a:schemeClr val="bg2">
                  <a:lumMod val="50000"/>
                </a:schemeClr>
              </a:solidFill>
              <a:latin typeface="Arial"/>
              <a:ea typeface="Arial"/>
              <a:cs typeface="Arial"/>
              <a:sym typeface="Arial"/>
            </a:endParaRPr>
          </a:p>
          <a:p>
            <a:pPr marL="644845" marR="0" lvl="1" indent="-342900" algn="l" rtl="0">
              <a:lnSpc>
                <a:spcPct val="100000"/>
              </a:lnSpc>
              <a:spcBef>
                <a:spcPts val="407"/>
              </a:spcBef>
              <a:spcAft>
                <a:spcPts val="0"/>
              </a:spcAft>
              <a:buClrTx/>
              <a:buSzPct val="100000"/>
              <a:buFont typeface="Arial" panose="020B0604020202020204" pitchFamily="34" charset="0"/>
              <a:buChar char="•"/>
            </a:pPr>
            <a:r>
              <a:rPr lang="en-US" sz="2200" b="0" i="0" u="none" strike="noStrike" cap="none" dirty="0">
                <a:solidFill>
                  <a:schemeClr val="bg2">
                    <a:lumMod val="50000"/>
                  </a:schemeClr>
                </a:solidFill>
                <a:latin typeface="Calibri"/>
                <a:ea typeface="Calibri"/>
                <a:cs typeface="Calibri"/>
                <a:sym typeface="Calibri"/>
              </a:rPr>
              <a:t>Fusion welded</a:t>
            </a:r>
            <a:endParaRPr sz="1400" b="0" i="0" u="none" strike="noStrike" cap="none" dirty="0">
              <a:solidFill>
                <a:schemeClr val="bg2">
                  <a:lumMod val="50000"/>
                </a:schemeClr>
              </a:solidFill>
              <a:latin typeface="Arial"/>
              <a:ea typeface="Arial"/>
              <a:cs typeface="Arial"/>
              <a:sym typeface="Arial"/>
            </a:endParaRPr>
          </a:p>
          <a:p>
            <a:pPr marL="774066" marR="0" lvl="1" indent="-342900" algn="l" rtl="0">
              <a:lnSpc>
                <a:spcPct val="100000"/>
              </a:lnSpc>
              <a:spcBef>
                <a:spcPts val="407"/>
              </a:spcBef>
              <a:spcAft>
                <a:spcPts val="0"/>
              </a:spcAft>
              <a:buClrTx/>
              <a:buSzPct val="100000"/>
              <a:buFont typeface="Arial" panose="020B0604020202020204" pitchFamily="34" charset="0"/>
              <a:buChar char="•"/>
            </a:pPr>
            <a:endParaRPr sz="2200" b="0" i="0" u="none" strike="noStrike" cap="none" dirty="0">
              <a:solidFill>
                <a:schemeClr val="bg2">
                  <a:lumMod val="50000"/>
                </a:schemeClr>
              </a:solidFill>
              <a:latin typeface="Calibri"/>
              <a:ea typeface="Calibri"/>
              <a:cs typeface="Calibri"/>
              <a:sym typeface="Calibri"/>
            </a:endParaRPr>
          </a:p>
          <a:p>
            <a:pPr marL="342900" marR="0" lvl="0" indent="-342900" algn="l" rtl="0">
              <a:lnSpc>
                <a:spcPct val="100000"/>
              </a:lnSpc>
              <a:spcBef>
                <a:spcPts val="444"/>
              </a:spcBef>
              <a:spcAft>
                <a:spcPts val="0"/>
              </a:spcAft>
              <a:buClrTx/>
              <a:buSzPct val="100000"/>
              <a:buFont typeface="Arial" panose="020B0604020202020204" pitchFamily="34" charset="0"/>
              <a:buChar char="•"/>
            </a:pPr>
            <a:r>
              <a:rPr lang="en-US" sz="2400" b="0" i="0" u="none" strike="noStrike" cap="none" dirty="0">
                <a:solidFill>
                  <a:schemeClr val="bg2">
                    <a:lumMod val="50000"/>
                  </a:schemeClr>
                </a:solidFill>
                <a:latin typeface="Calibri"/>
                <a:ea typeface="Calibri"/>
                <a:cs typeface="Calibri"/>
                <a:sym typeface="Calibri"/>
              </a:rPr>
              <a:t>HDPE – Corrugated</a:t>
            </a:r>
            <a:endParaRPr sz="1400" b="0" i="0" u="none" strike="noStrike" cap="none" dirty="0">
              <a:solidFill>
                <a:schemeClr val="bg2">
                  <a:lumMod val="50000"/>
                </a:schemeClr>
              </a:solidFill>
              <a:latin typeface="Arial"/>
              <a:ea typeface="Arial"/>
              <a:cs typeface="Arial"/>
              <a:sym typeface="Arial"/>
            </a:endParaRPr>
          </a:p>
          <a:p>
            <a:pPr marL="644845" marR="0" lvl="1" indent="-342900" algn="l" rtl="0">
              <a:lnSpc>
                <a:spcPct val="100000"/>
              </a:lnSpc>
              <a:spcBef>
                <a:spcPts val="407"/>
              </a:spcBef>
              <a:spcAft>
                <a:spcPts val="0"/>
              </a:spcAft>
              <a:buClrTx/>
              <a:buSzPct val="100000"/>
              <a:buFont typeface="Arial" panose="020B0604020202020204" pitchFamily="34" charset="0"/>
              <a:buChar char="•"/>
            </a:pPr>
            <a:r>
              <a:rPr lang="en-US" sz="2200" b="0" i="0" u="none" strike="noStrike" cap="none" dirty="0">
                <a:solidFill>
                  <a:schemeClr val="bg2">
                    <a:lumMod val="50000"/>
                  </a:schemeClr>
                </a:solidFill>
                <a:latin typeface="Calibri"/>
                <a:ea typeface="Calibri"/>
                <a:cs typeface="Calibri"/>
                <a:sym typeface="Calibri"/>
              </a:rPr>
              <a:t>Single Wall</a:t>
            </a:r>
            <a:endParaRPr sz="1400" b="0" i="0" u="none" strike="noStrike" cap="none" dirty="0">
              <a:solidFill>
                <a:schemeClr val="bg2">
                  <a:lumMod val="50000"/>
                </a:schemeClr>
              </a:solidFill>
              <a:latin typeface="Arial"/>
              <a:ea typeface="Arial"/>
              <a:cs typeface="Arial"/>
              <a:sym typeface="Arial"/>
            </a:endParaRPr>
          </a:p>
          <a:p>
            <a:pPr marL="644845" marR="0" lvl="1" indent="-342900" algn="l" rtl="0">
              <a:lnSpc>
                <a:spcPct val="100000"/>
              </a:lnSpc>
              <a:spcBef>
                <a:spcPts val="407"/>
              </a:spcBef>
              <a:spcAft>
                <a:spcPts val="0"/>
              </a:spcAft>
              <a:buClrTx/>
              <a:buSzPct val="100000"/>
              <a:buFont typeface="Arial" panose="020B0604020202020204" pitchFamily="34" charset="0"/>
              <a:buChar char="•"/>
            </a:pPr>
            <a:r>
              <a:rPr lang="en-US" sz="2200" b="0" i="0" u="none" strike="noStrike" cap="none" dirty="0">
                <a:solidFill>
                  <a:schemeClr val="bg2">
                    <a:lumMod val="50000"/>
                  </a:schemeClr>
                </a:solidFill>
                <a:latin typeface="Calibri"/>
                <a:ea typeface="Calibri"/>
                <a:cs typeface="Calibri"/>
                <a:sym typeface="Calibri"/>
              </a:rPr>
              <a:t>Double Wall – Smooth inside</a:t>
            </a:r>
            <a:endParaRPr sz="1400" b="0" i="0" u="none" strike="noStrike" cap="none" dirty="0">
              <a:solidFill>
                <a:schemeClr val="bg2">
                  <a:lumMod val="50000"/>
                </a:schemeClr>
              </a:solidFill>
              <a:latin typeface="Arial"/>
              <a:ea typeface="Arial"/>
              <a:cs typeface="Arial"/>
              <a:sym typeface="Arial"/>
            </a:endParaRPr>
          </a:p>
          <a:p>
            <a:pPr marL="483870" marR="0" lvl="0" indent="-342900" algn="l" rtl="0">
              <a:lnSpc>
                <a:spcPct val="100000"/>
              </a:lnSpc>
              <a:spcBef>
                <a:spcPts val="444"/>
              </a:spcBef>
              <a:spcAft>
                <a:spcPts val="0"/>
              </a:spcAft>
              <a:buClrTx/>
              <a:buSzPct val="100000"/>
              <a:buFont typeface="Arial" panose="020B0604020202020204" pitchFamily="34" charset="0"/>
              <a:buChar char="•"/>
            </a:pPr>
            <a:endParaRPr sz="2400" b="0" i="0" u="none" strike="noStrike" cap="none" dirty="0">
              <a:solidFill>
                <a:schemeClr val="bg2">
                  <a:lumMod val="50000"/>
                </a:schemeClr>
              </a:solidFill>
              <a:latin typeface="Calibri"/>
              <a:ea typeface="Calibri"/>
              <a:cs typeface="Calibri"/>
              <a:sym typeface="Calibri"/>
            </a:endParaRPr>
          </a:p>
          <a:p>
            <a:pPr marL="342900" marR="0" lvl="0" indent="-342900" algn="l" rtl="0">
              <a:lnSpc>
                <a:spcPct val="100000"/>
              </a:lnSpc>
              <a:spcBef>
                <a:spcPts val="444"/>
              </a:spcBef>
              <a:spcAft>
                <a:spcPts val="0"/>
              </a:spcAft>
              <a:buClrTx/>
              <a:buSzPct val="100000"/>
              <a:buFont typeface="Arial" panose="020B0604020202020204" pitchFamily="34" charset="0"/>
              <a:buChar char="•"/>
            </a:pPr>
            <a:r>
              <a:rPr lang="en-US" sz="2400" b="0" i="0" u="none" strike="noStrike" cap="none" dirty="0">
                <a:solidFill>
                  <a:schemeClr val="bg2">
                    <a:lumMod val="50000"/>
                  </a:schemeClr>
                </a:solidFill>
                <a:latin typeface="Calibri"/>
                <a:ea typeface="Calibri"/>
                <a:cs typeface="Calibri"/>
                <a:sym typeface="Calibri"/>
              </a:rPr>
              <a:t>CMP </a:t>
            </a:r>
            <a:endParaRPr sz="1400" b="0" i="0" u="none" strike="noStrike" cap="none" dirty="0">
              <a:solidFill>
                <a:schemeClr val="bg2">
                  <a:lumMod val="50000"/>
                </a:schemeClr>
              </a:solidFill>
              <a:latin typeface="Arial"/>
              <a:ea typeface="Arial"/>
              <a:cs typeface="Arial"/>
              <a:sym typeface="Arial"/>
            </a:endParaRPr>
          </a:p>
          <a:p>
            <a:pPr marL="644845" marR="0" lvl="1" indent="-342900" algn="l" rtl="0">
              <a:lnSpc>
                <a:spcPct val="100000"/>
              </a:lnSpc>
              <a:spcBef>
                <a:spcPts val="407"/>
              </a:spcBef>
              <a:spcAft>
                <a:spcPts val="0"/>
              </a:spcAft>
              <a:buClrTx/>
              <a:buSzPct val="100000"/>
              <a:buFont typeface="Arial" panose="020B0604020202020204" pitchFamily="34" charset="0"/>
              <a:buChar char="•"/>
            </a:pPr>
            <a:r>
              <a:rPr lang="en-US" sz="2200" b="0" i="0" u="none" strike="noStrike" cap="none" dirty="0">
                <a:solidFill>
                  <a:schemeClr val="bg2">
                    <a:lumMod val="50000"/>
                  </a:schemeClr>
                </a:solidFill>
                <a:latin typeface="Calibri"/>
                <a:ea typeface="Calibri"/>
                <a:cs typeface="Calibri"/>
                <a:sym typeface="Calibri"/>
              </a:rPr>
              <a:t>Corrugated Metal Culvert Pipe</a:t>
            </a:r>
            <a:endParaRPr sz="1400" b="0" i="0" u="none" strike="noStrike" cap="none" dirty="0">
              <a:solidFill>
                <a:schemeClr val="bg2">
                  <a:lumMod val="50000"/>
                </a:schemeClr>
              </a:solidFill>
              <a:latin typeface="Arial"/>
              <a:ea typeface="Arial"/>
              <a:cs typeface="Arial"/>
              <a:sym typeface="Arial"/>
            </a:endParaRPr>
          </a:p>
          <a:p>
            <a:pPr marL="483870" marR="0" lvl="0" indent="-342900" algn="l" rtl="0">
              <a:lnSpc>
                <a:spcPct val="100000"/>
              </a:lnSpc>
              <a:spcBef>
                <a:spcPts val="444"/>
              </a:spcBef>
              <a:spcAft>
                <a:spcPts val="0"/>
              </a:spcAft>
              <a:buClrTx/>
              <a:buSzPct val="100000"/>
              <a:buFont typeface="Arial" panose="020B0604020202020204" pitchFamily="34" charset="0"/>
              <a:buChar char="•"/>
            </a:pPr>
            <a:endParaRPr sz="2400" b="0" i="0" u="none" strike="noStrike" cap="none" dirty="0">
              <a:solidFill>
                <a:schemeClr val="bg2">
                  <a:lumMod val="50000"/>
                </a:schemeClr>
              </a:solidFill>
              <a:latin typeface="Calibri"/>
              <a:ea typeface="Calibri"/>
              <a:cs typeface="Calibri"/>
              <a:sym typeface="Calibri"/>
            </a:endParaRPr>
          </a:p>
          <a:p>
            <a:pPr marL="342900" marR="0" lvl="0" indent="-342900" algn="l" rtl="0">
              <a:lnSpc>
                <a:spcPct val="100000"/>
              </a:lnSpc>
              <a:spcBef>
                <a:spcPts val="444"/>
              </a:spcBef>
              <a:spcAft>
                <a:spcPts val="0"/>
              </a:spcAft>
              <a:buClrTx/>
              <a:buSzPct val="100000"/>
              <a:buFont typeface="Arial" panose="020B0604020202020204" pitchFamily="34" charset="0"/>
              <a:buChar char="•"/>
            </a:pPr>
            <a:r>
              <a:rPr lang="en-US" sz="2400" b="0" i="0" u="none" strike="noStrike" cap="none" dirty="0">
                <a:solidFill>
                  <a:schemeClr val="bg2">
                    <a:lumMod val="50000"/>
                  </a:schemeClr>
                </a:solidFill>
                <a:latin typeface="Calibri"/>
                <a:ea typeface="Calibri"/>
                <a:cs typeface="Calibri"/>
                <a:sym typeface="Calibri"/>
              </a:rPr>
              <a:t>PVC</a:t>
            </a:r>
            <a:endParaRPr sz="1400" b="0" i="0" u="none" strike="noStrike" cap="none" dirty="0">
              <a:solidFill>
                <a:schemeClr val="bg2">
                  <a:lumMod val="50000"/>
                </a:schemeClr>
              </a:solidFill>
              <a:latin typeface="Arial"/>
              <a:ea typeface="Arial"/>
              <a:cs typeface="Arial"/>
              <a:sym typeface="Arial"/>
            </a:endParaRPr>
          </a:p>
          <a:p>
            <a:pPr marL="644845" marR="0" lvl="1" indent="-342900" algn="l" rtl="0">
              <a:lnSpc>
                <a:spcPct val="100000"/>
              </a:lnSpc>
              <a:spcBef>
                <a:spcPts val="407"/>
              </a:spcBef>
              <a:spcAft>
                <a:spcPts val="0"/>
              </a:spcAft>
              <a:buClrTx/>
              <a:buSzPct val="100000"/>
              <a:buFont typeface="Arial" panose="020B0604020202020204" pitchFamily="34" charset="0"/>
              <a:buChar char="•"/>
            </a:pPr>
            <a:r>
              <a:rPr lang="en-US" sz="2200" b="0" i="0" u="none" strike="noStrike" cap="none" dirty="0">
                <a:solidFill>
                  <a:schemeClr val="bg2">
                    <a:lumMod val="50000"/>
                  </a:schemeClr>
                </a:solidFill>
                <a:latin typeface="Calibri"/>
                <a:ea typeface="Calibri"/>
                <a:cs typeface="Calibri"/>
                <a:sym typeface="Calibri"/>
              </a:rPr>
              <a:t>Gasket</a:t>
            </a:r>
            <a:endParaRPr sz="1400" b="0" i="0" u="none" strike="noStrike" cap="none" dirty="0">
              <a:solidFill>
                <a:schemeClr val="bg2">
                  <a:lumMod val="50000"/>
                </a:schemeClr>
              </a:solidFill>
              <a:latin typeface="Arial"/>
              <a:ea typeface="Arial"/>
              <a:cs typeface="Arial"/>
              <a:sym typeface="Arial"/>
            </a:endParaRPr>
          </a:p>
          <a:p>
            <a:pPr marL="644845" marR="0" lvl="1" indent="-342900" algn="l" rtl="0">
              <a:lnSpc>
                <a:spcPct val="100000"/>
              </a:lnSpc>
              <a:spcBef>
                <a:spcPts val="407"/>
              </a:spcBef>
              <a:spcAft>
                <a:spcPts val="0"/>
              </a:spcAft>
              <a:buClrTx/>
              <a:buSzPct val="100000"/>
              <a:buFont typeface="Arial" panose="020B0604020202020204" pitchFamily="34" charset="0"/>
              <a:buChar char="•"/>
            </a:pPr>
            <a:r>
              <a:rPr lang="en-US" sz="2200" b="0" i="0" u="none" strike="noStrike" cap="none" dirty="0">
                <a:solidFill>
                  <a:schemeClr val="bg2">
                    <a:lumMod val="50000"/>
                  </a:schemeClr>
                </a:solidFill>
                <a:latin typeface="Calibri"/>
                <a:ea typeface="Calibri"/>
                <a:cs typeface="Calibri"/>
                <a:sym typeface="Calibri"/>
              </a:rPr>
              <a:t>Solvent Weld</a:t>
            </a:r>
            <a:endParaRPr sz="1400" b="0" i="0" u="none" strike="noStrike" cap="none" dirty="0">
              <a:solidFill>
                <a:schemeClr val="bg2">
                  <a:lumMod val="50000"/>
                </a:schemeClr>
              </a:solidFill>
              <a:latin typeface="Arial"/>
              <a:ea typeface="Arial"/>
              <a:cs typeface="Arial"/>
              <a:sym typeface="Arial"/>
            </a:endParaRPr>
          </a:p>
          <a:p>
            <a:pPr marL="774066" marR="0" lvl="1" indent="-342900" algn="l" rtl="0">
              <a:lnSpc>
                <a:spcPct val="100000"/>
              </a:lnSpc>
              <a:spcBef>
                <a:spcPts val="407"/>
              </a:spcBef>
              <a:spcAft>
                <a:spcPts val="0"/>
              </a:spcAft>
              <a:buClrTx/>
              <a:buSzPct val="100000"/>
              <a:buFont typeface="Arial" panose="020B0604020202020204" pitchFamily="34" charset="0"/>
              <a:buChar char="•"/>
            </a:pPr>
            <a:endParaRPr sz="2200" b="0" i="0" u="none" strike="noStrike" cap="none" dirty="0">
              <a:solidFill>
                <a:schemeClr val="bg2">
                  <a:lumMod val="50000"/>
                </a:schemeClr>
              </a:solidFill>
              <a:latin typeface="Calibri"/>
              <a:ea typeface="Calibri"/>
              <a:cs typeface="Calibri"/>
              <a:sym typeface="Calibri"/>
            </a:endParaRPr>
          </a:p>
          <a:p>
            <a:pPr marL="342900" marR="0" lvl="0" indent="-342900" algn="l" rtl="0">
              <a:lnSpc>
                <a:spcPct val="100000"/>
              </a:lnSpc>
              <a:spcBef>
                <a:spcPts val="444"/>
              </a:spcBef>
              <a:spcAft>
                <a:spcPts val="0"/>
              </a:spcAft>
              <a:buClrTx/>
              <a:buSzPct val="100000"/>
              <a:buFont typeface="Arial" panose="020B0604020202020204" pitchFamily="34" charset="0"/>
              <a:buChar char="•"/>
            </a:pPr>
            <a:r>
              <a:rPr lang="en-US" sz="2400" b="0" i="0" u="none" strike="noStrike" cap="none" dirty="0">
                <a:solidFill>
                  <a:schemeClr val="bg2">
                    <a:lumMod val="50000"/>
                  </a:schemeClr>
                </a:solidFill>
                <a:latin typeface="Calibri"/>
                <a:ea typeface="Calibri"/>
                <a:cs typeface="Calibri"/>
                <a:sym typeface="Calibri"/>
              </a:rPr>
              <a:t>Concrete Tile</a:t>
            </a:r>
            <a:endParaRPr sz="1400" b="0" i="0" u="none" strike="noStrike" cap="none" dirty="0">
              <a:solidFill>
                <a:schemeClr val="bg2">
                  <a:lumMod val="50000"/>
                </a:schemeClr>
              </a:solidFill>
              <a:latin typeface="Arial"/>
              <a:ea typeface="Arial"/>
              <a:cs typeface="Arial"/>
              <a:sym typeface="Arial"/>
            </a:endParaRPr>
          </a:p>
        </p:txBody>
      </p:sp>
      <p:pic>
        <p:nvPicPr>
          <p:cNvPr id="323" name="Google Shape;323;p27"/>
          <p:cNvPicPr preferRelativeResize="0">
            <a:picLocks noGrp="1"/>
          </p:cNvPicPr>
          <p:nvPr>
            <p:ph type="body" idx="1"/>
          </p:nvPr>
        </p:nvPicPr>
        <p:blipFill rotWithShape="1">
          <a:blip r:embed="rId5">
            <a:alphaModFix/>
          </a:blip>
          <a:srcRect l="8674" t="12602" r="15102" b="15076"/>
          <a:stretch/>
        </p:blipFill>
        <p:spPr>
          <a:xfrm rot="5400000">
            <a:off x="6315671" y="2234912"/>
            <a:ext cx="2877790" cy="2047920"/>
          </a:xfrm>
          <a:prstGeom prst="rect">
            <a:avLst/>
          </a:prstGeom>
          <a:noFill/>
          <a:ln>
            <a:noFill/>
          </a:ln>
        </p:spPr>
      </p:pic>
      <p:pic>
        <p:nvPicPr>
          <p:cNvPr id="320" name="Google Shape;320;p27" descr="A picture containing outdoor, grass, ground, leaf&#10;&#10;Description automatically generated"/>
          <p:cNvPicPr preferRelativeResize="0"/>
          <p:nvPr/>
        </p:nvPicPr>
        <p:blipFill rotWithShape="1">
          <a:blip r:embed="rId6">
            <a:alphaModFix/>
          </a:blip>
          <a:srcRect l="17058" t="13661" b="18109"/>
          <a:stretch/>
        </p:blipFill>
        <p:spPr>
          <a:xfrm rot="5400000">
            <a:off x="6898092" y="4390296"/>
            <a:ext cx="2271485" cy="1401417"/>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p28" descr="A picture containing grass, outdoor, tree, ground&#10;&#10;Description automatically generated"/>
          <p:cNvPicPr preferRelativeResize="0">
            <a:picLocks noGrp="1"/>
          </p:cNvPicPr>
          <p:nvPr>
            <p:ph type="body" idx="1"/>
          </p:nvPr>
        </p:nvPicPr>
        <p:blipFill rotWithShape="1">
          <a:blip r:embed="rId3">
            <a:alphaModFix/>
          </a:blip>
          <a:srcRect/>
          <a:stretch/>
        </p:blipFill>
        <p:spPr>
          <a:xfrm>
            <a:off x="516040" y="109489"/>
            <a:ext cx="5941852" cy="4456389"/>
          </a:xfrm>
          <a:prstGeom prst="rect">
            <a:avLst/>
          </a:prstGeom>
          <a:noFill/>
          <a:ln w="9525">
            <a:solidFill>
              <a:schemeClr val="tx1"/>
            </a:solidFill>
          </a:ln>
        </p:spPr>
      </p:pic>
      <p:pic>
        <p:nvPicPr>
          <p:cNvPr id="330" name="Google Shape;330;p28" descr="A picture containing outdoor, nature, plant&#10;&#10;Description automatically generated"/>
          <p:cNvPicPr preferRelativeResize="0"/>
          <p:nvPr/>
        </p:nvPicPr>
        <p:blipFill rotWithShape="1">
          <a:blip r:embed="rId4">
            <a:alphaModFix/>
          </a:blip>
          <a:srcRect t="4201" r="35019"/>
          <a:stretch/>
        </p:blipFill>
        <p:spPr>
          <a:xfrm rot="5400000">
            <a:off x="5444703" y="-76167"/>
            <a:ext cx="3513643" cy="3884952"/>
          </a:xfrm>
          <a:prstGeom prst="rect">
            <a:avLst/>
          </a:prstGeom>
          <a:noFill/>
          <a:ln w="9525">
            <a:solidFill>
              <a:schemeClr val="tx1"/>
            </a:solidFill>
          </a:ln>
        </p:spPr>
      </p:pic>
      <p:pic>
        <p:nvPicPr>
          <p:cNvPr id="331" name="Google Shape;331;p28"/>
          <p:cNvPicPr preferRelativeResize="0"/>
          <p:nvPr/>
        </p:nvPicPr>
        <p:blipFill rotWithShape="1">
          <a:blip r:embed="rId5">
            <a:alphaModFix/>
          </a:blip>
          <a:srcRect/>
          <a:stretch/>
        </p:blipFill>
        <p:spPr>
          <a:xfrm>
            <a:off x="516040" y="3429000"/>
            <a:ext cx="2305878" cy="2984766"/>
          </a:xfrm>
          <a:prstGeom prst="rect">
            <a:avLst/>
          </a:prstGeom>
          <a:noFill/>
          <a:ln w="9525">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9"/>
          <p:cNvSpPr txBox="1">
            <a:spLocks noGrp="1"/>
          </p:cNvSpPr>
          <p:nvPr>
            <p:ph type="title"/>
          </p:nvPr>
        </p:nvSpPr>
        <p:spPr>
          <a:xfrm>
            <a:off x="822959" y="217332"/>
            <a:ext cx="8437999" cy="1450757"/>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400"/>
              <a:buFont typeface="Calibri"/>
              <a:buNone/>
            </a:pPr>
            <a:r>
              <a:rPr lang="en-US" dirty="0"/>
              <a:t>Irrigation Improvement Projects Can Provide </a:t>
            </a:r>
            <a:r>
              <a:rPr lang="en-US" u="sng" dirty="0"/>
              <a:t>Economic</a:t>
            </a:r>
            <a:r>
              <a:rPr lang="en-US" dirty="0"/>
              <a:t> Benefits</a:t>
            </a:r>
            <a:endParaRPr dirty="0"/>
          </a:p>
        </p:txBody>
      </p:sp>
      <p:sp>
        <p:nvSpPr>
          <p:cNvPr id="338" name="Google Shape;338;p29"/>
          <p:cNvSpPr txBox="1">
            <a:spLocks noGrp="1"/>
          </p:cNvSpPr>
          <p:nvPr>
            <p:ph type="body" idx="1"/>
          </p:nvPr>
        </p:nvSpPr>
        <p:spPr>
          <a:xfrm>
            <a:off x="822959" y="2022764"/>
            <a:ext cx="7543801" cy="4023360"/>
          </a:xfrm>
          <a:prstGeom prst="rect">
            <a:avLst/>
          </a:prstGeom>
          <a:noFill/>
          <a:ln>
            <a:noFill/>
          </a:ln>
        </p:spPr>
        <p:txBody>
          <a:bodyPr spcFirstLastPara="1" wrap="square" lIns="0" tIns="45700" rIns="0" bIns="45700" anchor="t" anchorCtr="0">
            <a:normAutofit fontScale="92500" lnSpcReduction="20000"/>
          </a:bodyPr>
          <a:lstStyle/>
          <a:p>
            <a:pPr marL="658369" lvl="1" indent="-457200" algn="l" rtl="0">
              <a:lnSpc>
                <a:spcPct val="90000"/>
              </a:lnSpc>
              <a:spcBef>
                <a:spcPts val="0"/>
              </a:spcBef>
              <a:spcAft>
                <a:spcPts val="0"/>
              </a:spcAft>
              <a:buClrTx/>
              <a:buSzPct val="100000"/>
              <a:buFont typeface="Arial" panose="020B0604020202020204" pitchFamily="34" charset="0"/>
              <a:buChar char="•"/>
            </a:pPr>
            <a:r>
              <a:rPr lang="en-US" sz="2800" dirty="0"/>
              <a:t>Ability to grow a larger </a:t>
            </a:r>
            <a:r>
              <a:rPr lang="en-US" sz="2800" u="sng" dirty="0"/>
              <a:t>variety of crops</a:t>
            </a:r>
            <a:r>
              <a:rPr lang="en-US" sz="2800" dirty="0"/>
              <a:t> with improved irrigation infrastructure</a:t>
            </a:r>
            <a:endParaRPr sz="2800" u="sng" dirty="0"/>
          </a:p>
          <a:p>
            <a:pPr marL="726948" lvl="2" algn="l" rtl="0">
              <a:lnSpc>
                <a:spcPct val="90000"/>
              </a:lnSpc>
              <a:spcBef>
                <a:spcPts val="600"/>
              </a:spcBef>
              <a:spcAft>
                <a:spcPts val="0"/>
              </a:spcAft>
              <a:buClrTx/>
              <a:buSzPct val="100000"/>
              <a:buFont typeface="Arial" panose="020B0604020202020204" pitchFamily="34" charset="0"/>
              <a:buChar char="•"/>
            </a:pPr>
            <a:r>
              <a:rPr lang="en-US" sz="2000" dirty="0"/>
              <a:t>Cash crops, fruit, vegetables, orchard</a:t>
            </a:r>
            <a:endParaRPr dirty="0"/>
          </a:p>
          <a:p>
            <a:pPr marL="726948" lvl="2" algn="l" rtl="0">
              <a:lnSpc>
                <a:spcPct val="90000"/>
              </a:lnSpc>
              <a:spcBef>
                <a:spcPts val="600"/>
              </a:spcBef>
              <a:spcAft>
                <a:spcPts val="0"/>
              </a:spcAft>
              <a:buClrTx/>
              <a:buSzPct val="100000"/>
              <a:buFont typeface="Arial" panose="020B0604020202020204" pitchFamily="34" charset="0"/>
              <a:buChar char="•"/>
            </a:pPr>
            <a:r>
              <a:rPr lang="en-US" sz="2000" dirty="0"/>
              <a:t>Farm for profit</a:t>
            </a:r>
            <a:endParaRPr dirty="0"/>
          </a:p>
          <a:p>
            <a:pPr marL="658369" lvl="1" indent="-457200" algn="l" rtl="0">
              <a:lnSpc>
                <a:spcPct val="90000"/>
              </a:lnSpc>
              <a:spcBef>
                <a:spcPts val="600"/>
              </a:spcBef>
              <a:spcAft>
                <a:spcPts val="0"/>
              </a:spcAft>
              <a:buClrTx/>
              <a:buSzPct val="100000"/>
              <a:buFont typeface="Arial" panose="020B0604020202020204" pitchFamily="34" charset="0"/>
              <a:buChar char="•"/>
            </a:pPr>
            <a:r>
              <a:rPr lang="en-US" sz="2800" dirty="0"/>
              <a:t>Improved crop </a:t>
            </a:r>
            <a:r>
              <a:rPr lang="en-US" sz="2800" u="sng" dirty="0"/>
              <a:t>yields</a:t>
            </a:r>
            <a:endParaRPr dirty="0"/>
          </a:p>
          <a:p>
            <a:pPr marL="726948" lvl="2" algn="l" rtl="0">
              <a:lnSpc>
                <a:spcPct val="90000"/>
              </a:lnSpc>
              <a:spcBef>
                <a:spcPts val="600"/>
              </a:spcBef>
              <a:spcAft>
                <a:spcPts val="0"/>
              </a:spcAft>
              <a:buClrTx/>
              <a:buSzPct val="100000"/>
              <a:buFont typeface="Arial" panose="020B0604020202020204" pitchFamily="34" charset="0"/>
              <a:buChar char="•"/>
            </a:pPr>
            <a:r>
              <a:rPr lang="en-US" sz="2000" dirty="0"/>
              <a:t>Up to ~30% yield increase when switching from wild flood to sprinkler system on hay in this area. </a:t>
            </a:r>
            <a:endParaRPr dirty="0"/>
          </a:p>
          <a:p>
            <a:pPr marL="726948" lvl="2" algn="l" rtl="0">
              <a:lnSpc>
                <a:spcPct val="90000"/>
              </a:lnSpc>
              <a:spcBef>
                <a:spcPts val="600"/>
              </a:spcBef>
              <a:spcAft>
                <a:spcPts val="0"/>
              </a:spcAft>
              <a:buClrTx/>
              <a:buSzPct val="100000"/>
              <a:buFont typeface="Arial" panose="020B0604020202020204" pitchFamily="34" charset="0"/>
              <a:buChar char="•"/>
            </a:pPr>
            <a:r>
              <a:rPr lang="en-US" sz="2000" dirty="0"/>
              <a:t>significant yield increases when intensively managing flood irrigation</a:t>
            </a:r>
            <a:endParaRPr dirty="0"/>
          </a:p>
          <a:p>
            <a:pPr marL="658369" lvl="1" indent="-457200" algn="l" rtl="0">
              <a:lnSpc>
                <a:spcPct val="90000"/>
              </a:lnSpc>
              <a:spcBef>
                <a:spcPts val="600"/>
              </a:spcBef>
              <a:spcAft>
                <a:spcPts val="0"/>
              </a:spcAft>
              <a:buClrTx/>
              <a:buSzPct val="100000"/>
              <a:buFont typeface="Arial" panose="020B0604020202020204" pitchFamily="34" charset="0"/>
              <a:buChar char="•"/>
            </a:pPr>
            <a:r>
              <a:rPr lang="en-US" sz="2800" dirty="0"/>
              <a:t>Improved </a:t>
            </a:r>
            <a:r>
              <a:rPr lang="en-US" sz="2800" u="sng" dirty="0"/>
              <a:t>real estate value</a:t>
            </a:r>
            <a:r>
              <a:rPr lang="en-US" sz="2800" dirty="0"/>
              <a:t> of property</a:t>
            </a:r>
            <a:endParaRPr dirty="0"/>
          </a:p>
          <a:p>
            <a:pPr marL="658369" lvl="1" indent="-457200" algn="l" rtl="0">
              <a:lnSpc>
                <a:spcPct val="90000"/>
              </a:lnSpc>
              <a:spcBef>
                <a:spcPts val="600"/>
              </a:spcBef>
              <a:spcAft>
                <a:spcPts val="0"/>
              </a:spcAft>
              <a:buClrTx/>
              <a:buSzPct val="100000"/>
              <a:buFont typeface="Arial" panose="020B0604020202020204" pitchFamily="34" charset="0"/>
              <a:buChar char="•"/>
            </a:pPr>
            <a:r>
              <a:rPr lang="en-US" sz="2800" u="sng" dirty="0"/>
              <a:t>Labor savings</a:t>
            </a:r>
            <a:r>
              <a:rPr lang="en-US" sz="2800" dirty="0"/>
              <a:t> </a:t>
            </a:r>
            <a:endParaRPr dirty="0"/>
          </a:p>
          <a:p>
            <a:pPr marL="658369" lvl="1" indent="-457200" algn="l" rtl="0">
              <a:lnSpc>
                <a:spcPct val="90000"/>
              </a:lnSpc>
              <a:spcBef>
                <a:spcPts val="600"/>
              </a:spcBef>
              <a:spcAft>
                <a:spcPts val="0"/>
              </a:spcAft>
              <a:buClrTx/>
              <a:buSzPct val="100000"/>
              <a:buFont typeface="Arial" panose="020B0604020202020204" pitchFamily="34" charset="0"/>
              <a:buChar char="•"/>
            </a:pPr>
            <a:r>
              <a:rPr lang="en-US" sz="2800" dirty="0"/>
              <a:t>Economics for pumped sprinklers (high electrical costs) sometimes doesn’t work for hay/pasture.  Gravity pressure tends to pay off.</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419507" y="654288"/>
            <a:ext cx="7543800" cy="85206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Who is Jackson SWCD?</a:t>
            </a:r>
            <a:endParaRPr/>
          </a:p>
        </p:txBody>
      </p:sp>
      <p:sp>
        <p:nvSpPr>
          <p:cNvPr id="124" name="Google Shape;124;p3"/>
          <p:cNvSpPr txBox="1">
            <a:spLocks noGrp="1"/>
          </p:cNvSpPr>
          <p:nvPr>
            <p:ph type="body" idx="1"/>
          </p:nvPr>
        </p:nvSpPr>
        <p:spPr>
          <a:xfrm>
            <a:off x="527347" y="1824333"/>
            <a:ext cx="5266766" cy="4669237"/>
          </a:xfrm>
          <a:prstGeom prst="rect">
            <a:avLst/>
          </a:prstGeom>
          <a:noFill/>
          <a:ln>
            <a:noFill/>
          </a:ln>
        </p:spPr>
        <p:txBody>
          <a:bodyPr spcFirstLastPara="1" wrap="square" lIns="0" tIns="45700" rIns="0" bIns="45700" anchor="t" anchorCtr="0">
            <a:normAutofit fontScale="70000" lnSpcReduction="20000"/>
          </a:bodyPr>
          <a:lstStyle/>
          <a:p>
            <a:pPr marL="342900" lvl="0" algn="l" rtl="0">
              <a:lnSpc>
                <a:spcPct val="90000"/>
              </a:lnSpc>
              <a:spcBef>
                <a:spcPts val="0"/>
              </a:spcBef>
              <a:spcAft>
                <a:spcPts val="0"/>
              </a:spcAft>
              <a:buClrTx/>
              <a:buSzPts val="2400"/>
              <a:buFont typeface="Arial" panose="020B0604020202020204" pitchFamily="34" charset="0"/>
              <a:buChar char="•"/>
            </a:pPr>
            <a:r>
              <a:rPr lang="en-US" sz="2800" b="1" dirty="0"/>
              <a:t>Non-regulatory</a:t>
            </a:r>
            <a:r>
              <a:rPr lang="en-US" sz="2800" dirty="0"/>
              <a:t> special district serving Jackson County </a:t>
            </a:r>
            <a:endParaRPr sz="2800" dirty="0"/>
          </a:p>
          <a:p>
            <a:pPr marL="342900" lvl="0" algn="l" rtl="0">
              <a:lnSpc>
                <a:spcPct val="90000"/>
              </a:lnSpc>
              <a:spcBef>
                <a:spcPts val="1400"/>
              </a:spcBef>
              <a:spcAft>
                <a:spcPts val="0"/>
              </a:spcAft>
              <a:buClrTx/>
              <a:buSzPts val="2400"/>
              <a:buFont typeface="Arial" panose="020B0604020202020204" pitchFamily="34" charset="0"/>
              <a:buChar char="•"/>
            </a:pPr>
            <a:r>
              <a:rPr lang="en-US" sz="2800" dirty="0"/>
              <a:t>Supported by property tax measure </a:t>
            </a:r>
            <a:endParaRPr sz="2800" dirty="0"/>
          </a:p>
          <a:p>
            <a:pPr marL="342900" lvl="0" algn="l" rtl="0">
              <a:lnSpc>
                <a:spcPct val="90000"/>
              </a:lnSpc>
              <a:spcBef>
                <a:spcPts val="1400"/>
              </a:spcBef>
              <a:spcAft>
                <a:spcPts val="0"/>
              </a:spcAft>
              <a:buClrTx/>
              <a:buSzPts val="2400"/>
              <a:buFont typeface="Arial" panose="020B0604020202020204" pitchFamily="34" charset="0"/>
              <a:buChar char="•"/>
            </a:pPr>
            <a:r>
              <a:rPr lang="en-US" sz="2800" dirty="0"/>
              <a:t>Services</a:t>
            </a:r>
          </a:p>
          <a:p>
            <a:pPr marL="800100" lvl="1">
              <a:spcBef>
                <a:spcPts val="1400"/>
              </a:spcBef>
              <a:buClrTx/>
              <a:buSzPct val="100000"/>
              <a:buFont typeface="Arial" panose="020B0604020202020204" pitchFamily="34" charset="0"/>
              <a:buChar char="•"/>
            </a:pPr>
            <a:r>
              <a:rPr lang="en-US" sz="2600" dirty="0"/>
              <a:t>Technical Assistance</a:t>
            </a:r>
          </a:p>
          <a:p>
            <a:pPr marL="1257300" lvl="2">
              <a:spcBef>
                <a:spcPts val="1400"/>
              </a:spcBef>
              <a:buClrTx/>
              <a:buSzPct val="100000"/>
              <a:buFont typeface="Arial" panose="020B0604020202020204" pitchFamily="34" charset="0"/>
              <a:buChar char="•"/>
            </a:pPr>
            <a:r>
              <a:rPr lang="en-US" sz="2600" dirty="0"/>
              <a:t>Site visits, project planning, project design, information</a:t>
            </a:r>
          </a:p>
          <a:p>
            <a:pPr marL="800100" lvl="1">
              <a:spcBef>
                <a:spcPts val="1400"/>
              </a:spcBef>
              <a:buClrTx/>
              <a:buSzPct val="100000"/>
              <a:buFont typeface="Arial" panose="020B0604020202020204" pitchFamily="34" charset="0"/>
              <a:buChar char="•"/>
            </a:pPr>
            <a:r>
              <a:rPr lang="en-US" sz="2600" dirty="0"/>
              <a:t>Financial Assistance</a:t>
            </a:r>
          </a:p>
          <a:p>
            <a:pPr marL="1257300" lvl="2">
              <a:spcBef>
                <a:spcPts val="1400"/>
              </a:spcBef>
              <a:buClrTx/>
              <a:buSzPct val="100000"/>
              <a:buFont typeface="Arial" panose="020B0604020202020204" pitchFamily="34" charset="0"/>
              <a:buChar char="•"/>
            </a:pPr>
            <a:r>
              <a:rPr lang="en-US" sz="2600" dirty="0"/>
              <a:t>District grant programs</a:t>
            </a:r>
          </a:p>
          <a:p>
            <a:pPr marL="1257300" lvl="2">
              <a:spcBef>
                <a:spcPts val="1400"/>
              </a:spcBef>
              <a:buClrTx/>
              <a:buSzPct val="100000"/>
              <a:buFont typeface="Arial" panose="020B0604020202020204" pitchFamily="34" charset="0"/>
              <a:buChar char="•"/>
            </a:pPr>
            <a:r>
              <a:rPr lang="en-US" sz="2600" dirty="0"/>
              <a:t>External grants</a:t>
            </a:r>
          </a:p>
          <a:p>
            <a:pPr marL="800100" lvl="1">
              <a:spcBef>
                <a:spcPts val="1400"/>
              </a:spcBef>
              <a:buClrTx/>
              <a:buSzPct val="100000"/>
              <a:buFont typeface="Arial" panose="020B0604020202020204" pitchFamily="34" charset="0"/>
              <a:buChar char="•"/>
            </a:pPr>
            <a:r>
              <a:rPr lang="en-US" sz="2600" dirty="0"/>
              <a:t>Education</a:t>
            </a:r>
          </a:p>
          <a:p>
            <a:pPr marL="800100" lvl="1">
              <a:spcBef>
                <a:spcPts val="1400"/>
              </a:spcBef>
              <a:buClrTx/>
              <a:buSzPct val="100000"/>
              <a:buFont typeface="Arial" panose="020B0604020202020204" pitchFamily="34" charset="0"/>
              <a:buChar char="•"/>
            </a:pPr>
            <a:r>
              <a:rPr lang="en-US" sz="2600" dirty="0"/>
              <a:t>Outreach</a:t>
            </a:r>
          </a:p>
          <a:p>
            <a:pPr marL="800100" lvl="1">
              <a:spcBef>
                <a:spcPts val="1400"/>
              </a:spcBef>
              <a:buClrTx/>
              <a:buSzPct val="100000"/>
              <a:buFont typeface="Arial" panose="020B0604020202020204" pitchFamily="34" charset="0"/>
              <a:buChar char="•"/>
            </a:pPr>
            <a:r>
              <a:rPr lang="en-US" sz="2600" dirty="0"/>
              <a:t>Monitoring</a:t>
            </a:r>
          </a:p>
          <a:p>
            <a:pPr marL="0" lvl="0" indent="0" algn="l" rtl="0">
              <a:lnSpc>
                <a:spcPct val="90000"/>
              </a:lnSpc>
              <a:spcBef>
                <a:spcPts val="1400"/>
              </a:spcBef>
              <a:spcAft>
                <a:spcPts val="0"/>
              </a:spcAft>
              <a:buClrTx/>
              <a:buSzPts val="2400"/>
              <a:buNone/>
            </a:pPr>
            <a:endParaRPr sz="2400" u="sng" dirty="0"/>
          </a:p>
          <a:p>
            <a:pPr marL="342900" lvl="0" algn="l" rtl="0">
              <a:lnSpc>
                <a:spcPct val="90000"/>
              </a:lnSpc>
              <a:spcBef>
                <a:spcPts val="1400"/>
              </a:spcBef>
              <a:spcAft>
                <a:spcPts val="0"/>
              </a:spcAft>
              <a:buClrTx/>
              <a:buSzPts val="2400"/>
              <a:buFont typeface="Arial" panose="020B0604020202020204" pitchFamily="34" charset="0"/>
              <a:buChar char="•"/>
            </a:pPr>
            <a:endParaRPr sz="2400" u="sng" dirty="0"/>
          </a:p>
          <a:p>
            <a:pPr marL="91440" lvl="0" indent="0" algn="l" rtl="0">
              <a:lnSpc>
                <a:spcPct val="90000"/>
              </a:lnSpc>
              <a:spcBef>
                <a:spcPts val="1400"/>
              </a:spcBef>
              <a:spcAft>
                <a:spcPts val="0"/>
              </a:spcAft>
              <a:buSzPts val="2000"/>
              <a:buFont typeface="Noto Sans Symbols"/>
              <a:buNone/>
            </a:pPr>
            <a:endParaRPr dirty="0"/>
          </a:p>
          <a:p>
            <a:pPr marL="384048" lvl="1" indent="-68579" algn="l" rtl="0">
              <a:lnSpc>
                <a:spcPct val="90000"/>
              </a:lnSpc>
              <a:spcBef>
                <a:spcPts val="400"/>
              </a:spcBef>
              <a:spcAft>
                <a:spcPts val="0"/>
              </a:spcAft>
              <a:buSzPts val="1800"/>
              <a:buFont typeface="Noto Sans Symbols"/>
              <a:buNone/>
            </a:pPr>
            <a:endParaRPr dirty="0"/>
          </a:p>
          <a:p>
            <a:pPr marL="384048" lvl="1" indent="-68579" algn="l" rtl="0">
              <a:lnSpc>
                <a:spcPct val="90000"/>
              </a:lnSpc>
              <a:spcBef>
                <a:spcPts val="600"/>
              </a:spcBef>
              <a:spcAft>
                <a:spcPts val="0"/>
              </a:spcAft>
              <a:buSzPts val="1800"/>
              <a:buFont typeface="Noto Sans Symbols"/>
              <a:buNone/>
            </a:pPr>
            <a:endParaRPr dirty="0"/>
          </a:p>
          <a:p>
            <a:pPr marL="1100000" lvl="5" indent="-139700" algn="l" rtl="0">
              <a:lnSpc>
                <a:spcPct val="90000"/>
              </a:lnSpc>
              <a:spcBef>
                <a:spcPts val="600"/>
              </a:spcBef>
              <a:spcAft>
                <a:spcPts val="0"/>
              </a:spcAft>
              <a:buSzPts val="1400"/>
              <a:buNone/>
            </a:pPr>
            <a:endParaRPr dirty="0"/>
          </a:p>
        </p:txBody>
      </p:sp>
      <p:pic>
        <p:nvPicPr>
          <p:cNvPr id="125" name="Google Shape;125;p3"/>
          <p:cNvPicPr preferRelativeResize="0"/>
          <p:nvPr/>
        </p:nvPicPr>
        <p:blipFill rotWithShape="1">
          <a:blip r:embed="rId3">
            <a:alphaModFix/>
          </a:blip>
          <a:srcRect/>
          <a:stretch/>
        </p:blipFill>
        <p:spPr>
          <a:xfrm>
            <a:off x="7334450" y="1976112"/>
            <a:ext cx="1797781" cy="2543875"/>
          </a:xfrm>
          <a:prstGeom prst="rect">
            <a:avLst/>
          </a:prstGeom>
          <a:noFill/>
          <a:ln w="38100" cap="sq" cmpd="sng">
            <a:solidFill>
              <a:schemeClr val="lt1"/>
            </a:solidFill>
            <a:prstDash val="solid"/>
            <a:miter lim="800000"/>
            <a:headEnd type="none" w="sm" len="sm"/>
            <a:tailEnd type="none" w="sm" len="sm"/>
          </a:ln>
          <a:effectLst>
            <a:outerShdw blurRad="50800" dist="38100" dir="2700000" algn="tl" rotWithShape="0">
              <a:srgbClr val="000000">
                <a:alpha val="42352"/>
              </a:srgbClr>
            </a:outerShdw>
          </a:effectLst>
        </p:spPr>
      </p:pic>
      <p:pic>
        <p:nvPicPr>
          <p:cNvPr id="126" name="Google Shape;126;p3"/>
          <p:cNvPicPr preferRelativeResize="0"/>
          <p:nvPr/>
        </p:nvPicPr>
        <p:blipFill rotWithShape="1">
          <a:blip r:embed="rId4">
            <a:alphaModFix/>
          </a:blip>
          <a:srcRect/>
          <a:stretch/>
        </p:blipFill>
        <p:spPr>
          <a:xfrm>
            <a:off x="6616841" y="345399"/>
            <a:ext cx="1687618" cy="1072006"/>
          </a:xfrm>
          <a:prstGeom prst="rect">
            <a:avLst/>
          </a:prstGeom>
          <a:noFill/>
          <a:ln>
            <a:noFill/>
          </a:ln>
        </p:spPr>
      </p:pic>
      <p:pic>
        <p:nvPicPr>
          <p:cNvPr id="127" name="Google Shape;127;p3" descr="S:\MEDIA\PHOTOS\STAFF\STAFF PHOTOS\IN THE FIELD TOGETHER\Initial SV - Walch_Weathers (16).JPG"/>
          <p:cNvPicPr preferRelativeResize="0"/>
          <p:nvPr/>
        </p:nvPicPr>
        <p:blipFill rotWithShape="1">
          <a:blip r:embed="rId5">
            <a:alphaModFix/>
          </a:blip>
          <a:srcRect/>
          <a:stretch/>
        </p:blipFill>
        <p:spPr>
          <a:xfrm>
            <a:off x="5906506" y="3535298"/>
            <a:ext cx="1974509" cy="2704003"/>
          </a:xfrm>
          <a:prstGeom prst="rect">
            <a:avLst/>
          </a:prstGeom>
          <a:noFill/>
          <a:ln w="38100" cap="sq" cmpd="sng">
            <a:solidFill>
              <a:schemeClr val="lt1"/>
            </a:solidFill>
            <a:prstDash val="solid"/>
            <a:miter lim="800000"/>
            <a:headEnd type="none" w="sm" len="sm"/>
            <a:tailEnd type="none" w="sm" len="sm"/>
          </a:ln>
          <a:effectLst>
            <a:outerShdw blurRad="50800" dist="38100" dir="2700000" algn="tl" rotWithShape="0">
              <a:srgbClr val="000000">
                <a:alpha val="42352"/>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0"/>
          <p:cNvSpPr txBox="1">
            <a:spLocks noGrp="1"/>
          </p:cNvSpPr>
          <p:nvPr>
            <p:ph type="title"/>
          </p:nvPr>
        </p:nvSpPr>
        <p:spPr>
          <a:xfrm>
            <a:off x="85064" y="260499"/>
            <a:ext cx="9144000" cy="1447800"/>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4400"/>
              <a:buFont typeface="Calibri"/>
              <a:buNone/>
            </a:pPr>
            <a:r>
              <a:rPr lang="en-US" dirty="0"/>
              <a:t>Irrigation Improvement Projects Can Provide </a:t>
            </a:r>
            <a:r>
              <a:rPr lang="en-US" u="sng" dirty="0"/>
              <a:t>Environmental</a:t>
            </a:r>
            <a:r>
              <a:rPr lang="en-US" dirty="0"/>
              <a:t> Benefits</a:t>
            </a:r>
            <a:endParaRPr dirty="0"/>
          </a:p>
        </p:txBody>
      </p:sp>
      <p:sp>
        <p:nvSpPr>
          <p:cNvPr id="345" name="Google Shape;345;p30"/>
          <p:cNvSpPr txBox="1">
            <a:spLocks noGrp="1"/>
          </p:cNvSpPr>
          <p:nvPr>
            <p:ph type="body" idx="1"/>
          </p:nvPr>
        </p:nvSpPr>
        <p:spPr>
          <a:xfrm>
            <a:off x="457200" y="1988127"/>
            <a:ext cx="8382000" cy="4525963"/>
          </a:xfrm>
          <a:prstGeom prst="rect">
            <a:avLst/>
          </a:prstGeom>
          <a:noFill/>
          <a:ln>
            <a:noFill/>
          </a:ln>
        </p:spPr>
        <p:txBody>
          <a:bodyPr spcFirstLastPara="1" wrap="square" lIns="0" tIns="45700" rIns="0" bIns="45700" anchor="t" anchorCtr="0">
            <a:normAutofit/>
          </a:bodyPr>
          <a:lstStyle/>
          <a:p>
            <a:pPr marL="658368" lvl="1" indent="-457200" algn="l" rtl="0">
              <a:lnSpc>
                <a:spcPct val="90000"/>
              </a:lnSpc>
              <a:spcBef>
                <a:spcPts val="0"/>
              </a:spcBef>
              <a:spcAft>
                <a:spcPts val="0"/>
              </a:spcAft>
              <a:buClrTx/>
              <a:buSzPts val="2800"/>
              <a:buFont typeface="Arial" panose="020B0604020202020204" pitchFamily="34" charset="0"/>
              <a:buChar char="•"/>
            </a:pPr>
            <a:r>
              <a:rPr lang="en-US" sz="2800" dirty="0"/>
              <a:t>Improve </a:t>
            </a:r>
            <a:r>
              <a:rPr lang="en-US" sz="2800" u="sng" dirty="0"/>
              <a:t>water quality</a:t>
            </a:r>
            <a:r>
              <a:rPr lang="en-US" sz="2800" dirty="0"/>
              <a:t> in nearby streams</a:t>
            </a:r>
            <a:endParaRPr dirty="0"/>
          </a:p>
          <a:p>
            <a:pPr marL="726948" lvl="2" algn="l" rtl="0">
              <a:lnSpc>
                <a:spcPct val="90000"/>
              </a:lnSpc>
              <a:spcBef>
                <a:spcPts val="600"/>
              </a:spcBef>
              <a:spcAft>
                <a:spcPts val="0"/>
              </a:spcAft>
              <a:buClrTx/>
              <a:buSzPts val="2000"/>
              <a:buFont typeface="Arial" panose="020B0604020202020204" pitchFamily="34" charset="0"/>
              <a:buChar char="•"/>
            </a:pPr>
            <a:r>
              <a:rPr lang="en-US" sz="2000" dirty="0"/>
              <a:t>Reduce Sediment, nutrients, bacteria, temperature</a:t>
            </a:r>
            <a:endParaRPr dirty="0"/>
          </a:p>
          <a:p>
            <a:pPr marL="658368" lvl="1" indent="-457200" algn="l" rtl="0">
              <a:lnSpc>
                <a:spcPct val="90000"/>
              </a:lnSpc>
              <a:spcBef>
                <a:spcPts val="600"/>
              </a:spcBef>
              <a:spcAft>
                <a:spcPts val="0"/>
              </a:spcAft>
              <a:buClrTx/>
              <a:buSzPts val="2800"/>
              <a:buFont typeface="Arial" panose="020B0604020202020204" pitchFamily="34" charset="0"/>
              <a:buChar char="•"/>
            </a:pPr>
            <a:r>
              <a:rPr lang="en-US" sz="2800" dirty="0"/>
              <a:t>Reduce </a:t>
            </a:r>
            <a:r>
              <a:rPr lang="en-US" sz="2800" u="sng" dirty="0"/>
              <a:t>noxious weeds</a:t>
            </a:r>
            <a:endParaRPr dirty="0"/>
          </a:p>
          <a:p>
            <a:pPr marL="726948" lvl="2" algn="l" rtl="0">
              <a:lnSpc>
                <a:spcPct val="90000"/>
              </a:lnSpc>
              <a:spcBef>
                <a:spcPts val="600"/>
              </a:spcBef>
              <a:spcAft>
                <a:spcPts val="0"/>
              </a:spcAft>
              <a:buClrTx/>
              <a:buSzPts val="2000"/>
              <a:buFont typeface="Arial" panose="020B0604020202020204" pitchFamily="34" charset="0"/>
              <a:buChar char="•"/>
            </a:pPr>
            <a:r>
              <a:rPr lang="en-US" sz="2000" dirty="0"/>
              <a:t>Yellow star thistle, rushes, blackberry, etc.</a:t>
            </a:r>
            <a:endParaRPr dirty="0"/>
          </a:p>
          <a:p>
            <a:pPr marL="658368" lvl="1" indent="-457200" algn="l" rtl="0">
              <a:lnSpc>
                <a:spcPct val="90000"/>
              </a:lnSpc>
              <a:spcBef>
                <a:spcPts val="600"/>
              </a:spcBef>
              <a:spcAft>
                <a:spcPts val="0"/>
              </a:spcAft>
              <a:buClrTx/>
              <a:buSzPts val="2800"/>
              <a:buFont typeface="Arial" panose="020B0604020202020204" pitchFamily="34" charset="0"/>
              <a:buChar char="•"/>
            </a:pPr>
            <a:r>
              <a:rPr lang="en-US" sz="2800" dirty="0"/>
              <a:t>Improve </a:t>
            </a:r>
            <a:r>
              <a:rPr lang="en-US" sz="2800" u="sng" dirty="0"/>
              <a:t>soil health</a:t>
            </a:r>
            <a:endParaRPr sz="2800" dirty="0"/>
          </a:p>
          <a:p>
            <a:pPr marL="658368" lvl="1" indent="-457200" algn="l" rtl="0">
              <a:lnSpc>
                <a:spcPct val="90000"/>
              </a:lnSpc>
              <a:spcBef>
                <a:spcPts val="600"/>
              </a:spcBef>
              <a:spcAft>
                <a:spcPts val="0"/>
              </a:spcAft>
              <a:buClrTx/>
              <a:buSzPts val="2800"/>
              <a:buFont typeface="Arial" panose="020B0604020202020204" pitchFamily="34" charset="0"/>
              <a:buChar char="•"/>
            </a:pPr>
            <a:r>
              <a:rPr lang="en-US" sz="2800" dirty="0"/>
              <a:t>Reduce </a:t>
            </a:r>
            <a:r>
              <a:rPr lang="en-US" sz="2800" u="sng" dirty="0"/>
              <a:t>erosion</a:t>
            </a:r>
            <a:endParaRPr dirty="0"/>
          </a:p>
          <a:p>
            <a:pPr marL="658368" lvl="1" indent="-457200" algn="l" rtl="0">
              <a:lnSpc>
                <a:spcPct val="90000"/>
              </a:lnSpc>
              <a:spcBef>
                <a:spcPts val="600"/>
              </a:spcBef>
              <a:spcAft>
                <a:spcPts val="0"/>
              </a:spcAft>
              <a:buClrTx/>
              <a:buSzPts val="2800"/>
              <a:buFont typeface="Arial" panose="020B0604020202020204" pitchFamily="34" charset="0"/>
              <a:buChar char="•"/>
            </a:pPr>
            <a:r>
              <a:rPr lang="en-US" sz="2800" dirty="0"/>
              <a:t>Increase </a:t>
            </a:r>
            <a:r>
              <a:rPr lang="en-US" sz="2800" u="sng" dirty="0"/>
              <a:t>water quantity</a:t>
            </a:r>
            <a:endParaRPr dirty="0"/>
          </a:p>
          <a:p>
            <a:pPr marL="726948" lvl="2" algn="l" rtl="0">
              <a:lnSpc>
                <a:spcPct val="90000"/>
              </a:lnSpc>
              <a:spcBef>
                <a:spcPts val="600"/>
              </a:spcBef>
              <a:spcAft>
                <a:spcPts val="0"/>
              </a:spcAft>
              <a:buClrTx/>
              <a:buSzPts val="2000"/>
              <a:buFont typeface="Arial" panose="020B0604020202020204" pitchFamily="34" charset="0"/>
              <a:buChar char="•"/>
            </a:pPr>
            <a:r>
              <a:rPr lang="en-US" sz="2000" dirty="0"/>
              <a:t>Amount available for in-stream habitat enhancement</a:t>
            </a:r>
            <a:endParaRPr dirty="0"/>
          </a:p>
          <a:p>
            <a:pPr marL="658368" lvl="1" indent="-457200" algn="l" rtl="0">
              <a:lnSpc>
                <a:spcPct val="90000"/>
              </a:lnSpc>
              <a:spcBef>
                <a:spcPts val="600"/>
              </a:spcBef>
              <a:spcAft>
                <a:spcPts val="0"/>
              </a:spcAft>
              <a:buClrTx/>
              <a:buSzPts val="2800"/>
              <a:buFont typeface="Arial" panose="020B0604020202020204" pitchFamily="34" charset="0"/>
              <a:buChar char="•"/>
            </a:pPr>
            <a:r>
              <a:rPr lang="en-US" sz="2800" dirty="0"/>
              <a:t>Reduce pollution and </a:t>
            </a:r>
            <a:r>
              <a:rPr lang="en-US" sz="2800" u="sng" dirty="0"/>
              <a:t>save energy</a:t>
            </a:r>
            <a:br>
              <a:rPr lang="en-US" sz="2800" dirty="0"/>
            </a:br>
            <a:endParaRPr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1"/>
          <p:cNvSpPr txBox="1">
            <a:spLocks noGrp="1"/>
          </p:cNvSpPr>
          <p:nvPr>
            <p:ph type="title"/>
          </p:nvPr>
        </p:nvSpPr>
        <p:spPr>
          <a:xfrm>
            <a:off x="822325" y="340241"/>
            <a:ext cx="7543800" cy="1506022"/>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Public Funding for Irrigation Projects</a:t>
            </a:r>
            <a:endParaRPr dirty="0"/>
          </a:p>
        </p:txBody>
      </p:sp>
      <p:sp>
        <p:nvSpPr>
          <p:cNvPr id="351" name="Google Shape;351;p31"/>
          <p:cNvSpPr txBox="1">
            <a:spLocks noGrp="1"/>
          </p:cNvSpPr>
          <p:nvPr>
            <p:ph type="body" idx="1"/>
          </p:nvPr>
        </p:nvSpPr>
        <p:spPr>
          <a:xfrm>
            <a:off x="822325" y="1846263"/>
            <a:ext cx="7543800" cy="4022725"/>
          </a:xfrm>
          <a:prstGeom prst="rect">
            <a:avLst/>
          </a:prstGeom>
          <a:noFill/>
          <a:ln>
            <a:noFill/>
          </a:ln>
        </p:spPr>
        <p:txBody>
          <a:bodyPr spcFirstLastPara="1" wrap="square" lIns="0" tIns="45700" rIns="0" bIns="45700" anchor="t" anchorCtr="0">
            <a:normAutofit fontScale="92500"/>
          </a:bodyPr>
          <a:lstStyle/>
          <a:p>
            <a:pPr marL="342900" lvl="0" algn="l" rtl="0">
              <a:lnSpc>
                <a:spcPct val="90000"/>
              </a:lnSpc>
              <a:spcBef>
                <a:spcPts val="0"/>
              </a:spcBef>
              <a:spcAft>
                <a:spcPts val="0"/>
              </a:spcAft>
              <a:buClrTx/>
              <a:buSzPts val="2400"/>
              <a:buFont typeface="Arial" panose="020B0604020202020204" pitchFamily="34" charset="0"/>
              <a:buChar char="•"/>
            </a:pPr>
            <a:r>
              <a:rPr lang="en-US" sz="2400" dirty="0"/>
              <a:t>Typically the following criteria should be met for use of public funding related to irrigation projects:</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u="sng" dirty="0"/>
              <a:t>Economical</a:t>
            </a:r>
            <a:r>
              <a:rPr lang="en-US" sz="2400" dirty="0"/>
              <a:t>, </a:t>
            </a:r>
            <a:r>
              <a:rPr lang="en-US" sz="2400" u="sng" dirty="0"/>
              <a:t>Environmental</a:t>
            </a:r>
            <a:r>
              <a:rPr lang="en-US" sz="2400" dirty="0"/>
              <a:t>,</a:t>
            </a:r>
            <a:r>
              <a:rPr lang="en-US" sz="2400" u="sng" dirty="0"/>
              <a:t> Social</a:t>
            </a:r>
            <a:endParaRPr dirty="0"/>
          </a:p>
          <a:p>
            <a:pPr marL="544068" lvl="1" algn="l" rtl="0">
              <a:lnSpc>
                <a:spcPct val="90000"/>
              </a:lnSpc>
              <a:spcBef>
                <a:spcPts val="400"/>
              </a:spcBef>
              <a:spcAft>
                <a:spcPts val="0"/>
              </a:spcAft>
              <a:buClrTx/>
              <a:buSzPts val="2200"/>
              <a:buFont typeface="Arial" panose="020B0604020202020204" pitchFamily="34" charset="0"/>
              <a:buChar char="•"/>
            </a:pPr>
            <a:r>
              <a:rPr lang="en-US" sz="2200" dirty="0"/>
              <a:t>Improve local food/fiber production potential</a:t>
            </a:r>
            <a:endParaRPr dirty="0"/>
          </a:p>
          <a:p>
            <a:pPr marL="544068" lvl="1" algn="l" rtl="0">
              <a:lnSpc>
                <a:spcPct val="90000"/>
              </a:lnSpc>
              <a:spcBef>
                <a:spcPts val="600"/>
              </a:spcBef>
              <a:spcAft>
                <a:spcPts val="0"/>
              </a:spcAft>
              <a:buClrTx/>
              <a:buSzPts val="2200"/>
              <a:buFont typeface="Arial" panose="020B0604020202020204" pitchFamily="34" charset="0"/>
              <a:buChar char="•"/>
            </a:pPr>
            <a:r>
              <a:rPr lang="en-US" sz="2200" dirty="0"/>
              <a:t>Improved irrigation efficiency/crop water productivity</a:t>
            </a:r>
            <a:endParaRPr dirty="0"/>
          </a:p>
          <a:p>
            <a:pPr marL="544068" lvl="1" algn="l" rtl="0">
              <a:lnSpc>
                <a:spcPct val="90000"/>
              </a:lnSpc>
              <a:spcBef>
                <a:spcPts val="600"/>
              </a:spcBef>
              <a:spcAft>
                <a:spcPts val="0"/>
              </a:spcAft>
              <a:buClrTx/>
              <a:buSzPts val="2200"/>
              <a:buFont typeface="Arial" panose="020B0604020202020204" pitchFamily="34" charset="0"/>
              <a:buChar char="•"/>
            </a:pPr>
            <a:r>
              <a:rPr lang="en-US" sz="2200" dirty="0"/>
              <a:t>Reduce potential hazards to public infrastructure caused by irrigation infrastructure failures and canal/ditch blowouts</a:t>
            </a:r>
            <a:endParaRPr dirty="0"/>
          </a:p>
          <a:p>
            <a:pPr marL="544068" lvl="1" algn="l" rtl="0">
              <a:lnSpc>
                <a:spcPct val="90000"/>
              </a:lnSpc>
              <a:spcBef>
                <a:spcPts val="600"/>
              </a:spcBef>
              <a:spcAft>
                <a:spcPts val="0"/>
              </a:spcAft>
              <a:buClrTx/>
              <a:buSzPts val="2200"/>
              <a:buFont typeface="Arial" panose="020B0604020202020204" pitchFamily="34" charset="0"/>
              <a:buChar char="•"/>
            </a:pPr>
            <a:r>
              <a:rPr lang="en-US" sz="2200" dirty="0"/>
              <a:t>Improve quality of flood irrigation water return flow/tailwater</a:t>
            </a:r>
            <a:endParaRPr dirty="0"/>
          </a:p>
          <a:p>
            <a:pPr marL="544068" lvl="1" algn="l" rtl="0">
              <a:lnSpc>
                <a:spcPct val="90000"/>
              </a:lnSpc>
              <a:spcBef>
                <a:spcPts val="600"/>
              </a:spcBef>
              <a:spcAft>
                <a:spcPts val="0"/>
              </a:spcAft>
              <a:buClrTx/>
              <a:buSzPts val="2200"/>
              <a:buFont typeface="Arial" panose="020B0604020202020204" pitchFamily="34" charset="0"/>
              <a:buChar char="•"/>
            </a:pPr>
            <a:r>
              <a:rPr lang="en-US" sz="2200" dirty="0"/>
              <a:t>Improve soil health for drought resilience.  Reduce soil loss from erosion.  </a:t>
            </a:r>
            <a:endParaRPr dirty="0"/>
          </a:p>
          <a:p>
            <a:pPr marL="544068" lvl="1" algn="l" rtl="0">
              <a:lnSpc>
                <a:spcPct val="90000"/>
              </a:lnSpc>
              <a:spcBef>
                <a:spcPts val="600"/>
              </a:spcBef>
              <a:spcAft>
                <a:spcPts val="0"/>
              </a:spcAft>
              <a:buClrTx/>
              <a:buSzPts val="2200"/>
              <a:buFont typeface="Arial" panose="020B0604020202020204" pitchFamily="34" charset="0"/>
              <a:buChar char="•"/>
            </a:pPr>
            <a:r>
              <a:rPr lang="en-US" sz="2200" dirty="0"/>
              <a:t>Improve stream flows and improve water availability on-farm.</a:t>
            </a:r>
            <a:endParaRPr dirty="0"/>
          </a:p>
          <a:p>
            <a:pPr marL="384048" lvl="1" indent="-43179" algn="l" rtl="0">
              <a:lnSpc>
                <a:spcPct val="90000"/>
              </a:lnSpc>
              <a:spcBef>
                <a:spcPts val="600"/>
              </a:spcBef>
              <a:spcAft>
                <a:spcPts val="0"/>
              </a:spcAft>
              <a:buSzPts val="2200"/>
              <a:buFont typeface="Noto Sans Symbols"/>
              <a:buNone/>
            </a:pPr>
            <a:endParaRPr sz="2200" dirty="0"/>
          </a:p>
          <a:p>
            <a:pPr marL="384048" lvl="1" indent="-30479" algn="l" rtl="0">
              <a:lnSpc>
                <a:spcPct val="90000"/>
              </a:lnSpc>
              <a:spcBef>
                <a:spcPts val="600"/>
              </a:spcBef>
              <a:spcAft>
                <a:spcPts val="0"/>
              </a:spcAft>
              <a:buSzPts val="2400"/>
              <a:buNone/>
            </a:pPr>
            <a:endParaRPr sz="2400" dirty="0"/>
          </a:p>
          <a:p>
            <a:pPr marL="384048" lvl="1" indent="-68579" algn="l" rtl="0">
              <a:lnSpc>
                <a:spcPct val="90000"/>
              </a:lnSpc>
              <a:spcBef>
                <a:spcPts val="600"/>
              </a:spcBef>
              <a:spcAft>
                <a:spcPts val="0"/>
              </a:spcAft>
              <a:buSzPts val="1800"/>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32"/>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Irrigation Project Costs</a:t>
            </a:r>
            <a:endParaRPr dirty="0"/>
          </a:p>
        </p:txBody>
      </p:sp>
      <p:sp>
        <p:nvSpPr>
          <p:cNvPr id="357" name="Google Shape;357;p32"/>
          <p:cNvSpPr txBox="1">
            <a:spLocks noGrp="1"/>
          </p:cNvSpPr>
          <p:nvPr>
            <p:ph type="body" idx="1"/>
          </p:nvPr>
        </p:nvSpPr>
        <p:spPr>
          <a:xfrm>
            <a:off x="822325" y="1846263"/>
            <a:ext cx="7543800" cy="4022725"/>
          </a:xfrm>
          <a:prstGeom prst="rect">
            <a:avLst/>
          </a:prstGeom>
          <a:noFill/>
          <a:ln>
            <a:noFill/>
          </a:ln>
        </p:spPr>
        <p:txBody>
          <a:bodyPr spcFirstLastPara="1" wrap="square" lIns="0" tIns="45700" rIns="0" bIns="45700" anchor="t" anchorCtr="0">
            <a:normAutofit/>
          </a:bodyPr>
          <a:lstStyle/>
          <a:p>
            <a:pPr marL="342900" lvl="0" algn="l" rtl="0">
              <a:lnSpc>
                <a:spcPct val="90000"/>
              </a:lnSpc>
              <a:spcBef>
                <a:spcPts val="0"/>
              </a:spcBef>
              <a:spcAft>
                <a:spcPts val="0"/>
              </a:spcAft>
              <a:buClrTx/>
              <a:buSzPts val="2400"/>
              <a:buFont typeface="Arial" panose="020B0604020202020204" pitchFamily="34" charset="0"/>
              <a:buChar char="•"/>
            </a:pPr>
            <a:r>
              <a:rPr lang="en-US" sz="2400" dirty="0"/>
              <a:t>Grant funds, from JSWCD, NRCS and others can pay for a significant amount of the project cost.  10 – 50% is a reasonable estimate based on previous projects and depending on project type.  </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Up to $5,000 to $10,000 per acre (total) for new pump and sprinklers and labor.</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Less for on-farm flood irrigation adjustments and tailwater management systems</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t>Piping small/medium ditches can be $35 to $200 per foot material and labor (total)</a:t>
            </a:r>
            <a:endParaRPr dirty="0"/>
          </a:p>
          <a:p>
            <a:pPr marL="384048" lvl="1" indent="-43179" algn="l" rtl="0">
              <a:lnSpc>
                <a:spcPct val="90000"/>
              </a:lnSpc>
              <a:spcBef>
                <a:spcPts val="400"/>
              </a:spcBef>
              <a:spcAft>
                <a:spcPts val="0"/>
              </a:spcAft>
              <a:buSzPts val="2200"/>
              <a:buFont typeface="Noto Sans Symbols"/>
              <a:buNone/>
            </a:pPr>
            <a:endParaRPr sz="2200" dirty="0"/>
          </a:p>
          <a:p>
            <a:pPr marL="384048" lvl="1" indent="-30479" algn="l" rtl="0">
              <a:lnSpc>
                <a:spcPct val="90000"/>
              </a:lnSpc>
              <a:spcBef>
                <a:spcPts val="600"/>
              </a:spcBef>
              <a:spcAft>
                <a:spcPts val="0"/>
              </a:spcAft>
              <a:buSzPts val="2400"/>
              <a:buNone/>
            </a:pPr>
            <a:endParaRPr sz="2400" dirty="0"/>
          </a:p>
          <a:p>
            <a:pPr marL="384048" lvl="1" indent="-68579" algn="l" rtl="0">
              <a:lnSpc>
                <a:spcPct val="90000"/>
              </a:lnSpc>
              <a:spcBef>
                <a:spcPts val="600"/>
              </a:spcBef>
              <a:spcAft>
                <a:spcPts val="0"/>
              </a:spcAft>
              <a:buSzPts val="1800"/>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33"/>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sz="4700" dirty="0"/>
              <a:t>JSWCD and NRCS Working Together: NRCS EQIP Program</a:t>
            </a:r>
            <a:endParaRPr sz="4700" dirty="0"/>
          </a:p>
        </p:txBody>
      </p:sp>
      <p:pic>
        <p:nvPicPr>
          <p:cNvPr id="363" name="Google Shape;363;p33"/>
          <p:cNvPicPr preferRelativeResize="0">
            <a:picLocks noGrp="1"/>
          </p:cNvPicPr>
          <p:nvPr>
            <p:ph type="body" idx="1"/>
          </p:nvPr>
        </p:nvPicPr>
        <p:blipFill rotWithShape="1">
          <a:blip r:embed="rId3">
            <a:alphaModFix/>
          </a:blip>
          <a:srcRect/>
          <a:stretch/>
        </p:blipFill>
        <p:spPr>
          <a:xfrm>
            <a:off x="1629786" y="1846263"/>
            <a:ext cx="5928877" cy="4022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Water Quality Benefits from Previous Project</a:t>
            </a:r>
            <a:endParaRPr dirty="0"/>
          </a:p>
        </p:txBody>
      </p:sp>
      <p:sp>
        <p:nvSpPr>
          <p:cNvPr id="370" name="Google Shape;370;p3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fontScale="92500"/>
          </a:bodyPr>
          <a:lstStyle/>
          <a:p>
            <a:pPr marL="0" lvl="0" indent="0" algn="l" rtl="0">
              <a:lnSpc>
                <a:spcPct val="90000"/>
              </a:lnSpc>
              <a:spcBef>
                <a:spcPts val="0"/>
              </a:spcBef>
              <a:spcAft>
                <a:spcPts val="0"/>
              </a:spcAft>
              <a:buSzPts val="2800"/>
              <a:buNone/>
            </a:pPr>
            <a:r>
              <a:rPr lang="en-US" sz="2800" dirty="0"/>
              <a:t>Converted 72 Acres from wild flood to sprinkler irrigation</a:t>
            </a:r>
            <a:endParaRPr dirty="0"/>
          </a:p>
          <a:p>
            <a:pPr marL="384048" lvl="1" indent="-41908" algn="l" rtl="0">
              <a:lnSpc>
                <a:spcPct val="90000"/>
              </a:lnSpc>
              <a:spcBef>
                <a:spcPts val="400"/>
              </a:spcBef>
              <a:spcAft>
                <a:spcPts val="0"/>
              </a:spcAft>
              <a:buSzPts val="2400"/>
              <a:buNone/>
            </a:pPr>
            <a:endParaRPr sz="2400" dirty="0"/>
          </a:p>
          <a:p>
            <a:pPr marL="645034" lvl="1" indent="-457200" algn="l" rtl="0">
              <a:lnSpc>
                <a:spcPct val="90000"/>
              </a:lnSpc>
              <a:spcBef>
                <a:spcPts val="600"/>
              </a:spcBef>
              <a:spcAft>
                <a:spcPts val="0"/>
              </a:spcAft>
              <a:buClr>
                <a:schemeClr val="tx1"/>
              </a:buClr>
              <a:buSzPts val="2800"/>
              <a:buFont typeface="Arial" panose="020B0604020202020204" pitchFamily="34" charset="0"/>
              <a:buChar char="•"/>
            </a:pPr>
            <a:r>
              <a:rPr lang="en-US" sz="2800" dirty="0"/>
              <a:t>~12 Million gallons more water was used on the field for increased crop production.  Per irrigation cycle, due to the increased efficiency.</a:t>
            </a:r>
            <a:endParaRPr dirty="0"/>
          </a:p>
          <a:p>
            <a:pPr marL="645034" lvl="1" indent="-457200" algn="l" rtl="0">
              <a:lnSpc>
                <a:spcPct val="90000"/>
              </a:lnSpc>
              <a:spcBef>
                <a:spcPts val="600"/>
              </a:spcBef>
              <a:spcAft>
                <a:spcPts val="0"/>
              </a:spcAft>
              <a:buClr>
                <a:schemeClr val="tx1"/>
              </a:buClr>
              <a:buSzPts val="2800"/>
              <a:buFont typeface="Arial" panose="020B0604020202020204" pitchFamily="34" charset="0"/>
              <a:buChar char="•"/>
            </a:pPr>
            <a:r>
              <a:rPr lang="en-US" sz="2800" dirty="0"/>
              <a:t>~600 Million BTU’s less of thermal loading entering the stream, per irrigation cycle.  Meaning the stream stayed colder and improved water quality.</a:t>
            </a:r>
            <a:endParaRPr dirty="0"/>
          </a:p>
          <a:p>
            <a:pPr marL="645034" lvl="1" indent="-457200" algn="l" rtl="0">
              <a:lnSpc>
                <a:spcPct val="90000"/>
              </a:lnSpc>
              <a:spcBef>
                <a:spcPts val="600"/>
              </a:spcBef>
              <a:spcAft>
                <a:spcPts val="0"/>
              </a:spcAft>
              <a:buClr>
                <a:schemeClr val="tx1"/>
              </a:buClr>
              <a:buSzPts val="2800"/>
              <a:buFont typeface="Arial" panose="020B0604020202020204" pitchFamily="34" charset="0"/>
              <a:buChar char="•"/>
            </a:pPr>
            <a:r>
              <a:rPr lang="en-US" sz="2800" dirty="0"/>
              <a:t>Improved pasture and hay condition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4"/>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dirty="0">
                <a:solidFill>
                  <a:srgbClr val="3F3F3F"/>
                </a:solidFill>
                <a:latin typeface="Calibri"/>
                <a:ea typeface="Calibri"/>
                <a:cs typeface="Calibri"/>
                <a:sym typeface="Calibri"/>
              </a:rPr>
              <a:t>Process for Interested </a:t>
            </a:r>
            <a:r>
              <a:rPr lang="en-US" sz="4800" dirty="0">
                <a:solidFill>
                  <a:srgbClr val="3F3F3F"/>
                </a:solidFill>
                <a:latin typeface="Calibri"/>
                <a:ea typeface="Calibri"/>
                <a:cs typeface="Calibri"/>
                <a:sym typeface="Calibri"/>
              </a:rPr>
              <a:t>L</a:t>
            </a:r>
            <a:r>
              <a:rPr lang="en-US" sz="4800" b="0" i="0" u="none" strike="noStrike" cap="none" dirty="0">
                <a:solidFill>
                  <a:srgbClr val="3F3F3F"/>
                </a:solidFill>
                <a:latin typeface="Calibri"/>
                <a:ea typeface="Calibri"/>
                <a:cs typeface="Calibri"/>
                <a:sym typeface="Calibri"/>
              </a:rPr>
              <a:t>andowners</a:t>
            </a:r>
            <a:endParaRPr lang="en-US" sz="1400" b="0" i="0" u="none" strike="noStrike" cap="none" dirty="0">
              <a:solidFill>
                <a:srgbClr val="000000"/>
              </a:solidFill>
              <a:latin typeface="Arial"/>
              <a:ea typeface="Arial"/>
              <a:cs typeface="Arial"/>
              <a:sym typeface="Arial"/>
            </a:endParaRPr>
          </a:p>
        </p:txBody>
      </p:sp>
      <p:sp>
        <p:nvSpPr>
          <p:cNvPr id="370" name="Google Shape;370;p34"/>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228600" marR="0" lvl="0" indent="-205740" algn="l" rtl="0">
              <a:lnSpc>
                <a:spcPct val="90000"/>
              </a:lnSpc>
              <a:spcBef>
                <a:spcPts val="0"/>
              </a:spcBef>
              <a:spcAft>
                <a:spcPts val="0"/>
              </a:spcAft>
              <a:buClr>
                <a:srgbClr val="000000"/>
              </a:buClr>
              <a:buSzPct val="100000"/>
              <a:buFont typeface="Arial"/>
              <a:buChar char="•"/>
            </a:pPr>
            <a:r>
              <a:rPr lang="en-US" sz="2400" b="0" i="0" u="none" strike="noStrike" cap="none" dirty="0">
                <a:solidFill>
                  <a:schemeClr val="bg2">
                    <a:lumMod val="50000"/>
                  </a:schemeClr>
                </a:solidFill>
                <a:latin typeface="Calibri"/>
                <a:ea typeface="Calibri"/>
                <a:cs typeface="Calibri"/>
                <a:sym typeface="Calibri"/>
              </a:rPr>
              <a:t>Rogue NWQI Project</a:t>
            </a:r>
            <a:endParaRPr lang="en-US" sz="1400" b="0" i="0" u="none" strike="noStrike" cap="none" dirty="0">
              <a:solidFill>
                <a:schemeClr val="bg2">
                  <a:lumMod val="50000"/>
                </a:schemeClr>
              </a:solidFill>
              <a:latin typeface="Arial"/>
              <a:ea typeface="Arial"/>
              <a:cs typeface="Arial"/>
              <a:sym typeface="Arial"/>
            </a:endParaRPr>
          </a:p>
          <a:p>
            <a:pPr marL="685800" marR="0" lvl="1" indent="-209550" algn="l" rtl="0">
              <a:lnSpc>
                <a:spcPct val="90000"/>
              </a:lnSpc>
              <a:spcBef>
                <a:spcPts val="1000"/>
              </a:spcBef>
              <a:spcAft>
                <a:spcPts val="0"/>
              </a:spcAft>
              <a:buClr>
                <a:srgbClr val="000000"/>
              </a:buClr>
              <a:buSzPct val="100000"/>
              <a:buFont typeface="Arial"/>
              <a:buChar char="•"/>
            </a:pPr>
            <a:r>
              <a:rPr lang="en-US" sz="2200" b="0" i="0" u="none" strike="noStrike" cap="none" dirty="0">
                <a:solidFill>
                  <a:schemeClr val="bg2">
                    <a:lumMod val="50000"/>
                  </a:schemeClr>
                </a:solidFill>
                <a:latin typeface="Calibri"/>
                <a:ea typeface="Calibri"/>
                <a:cs typeface="Calibri"/>
                <a:sym typeface="Calibri"/>
              </a:rPr>
              <a:t>Contact project partners (JSWCD, NRCS, RRWC) </a:t>
            </a:r>
            <a:endParaRPr lang="en-US" sz="2200" b="0" i="0" u="none" strike="noStrike" cap="none" dirty="0">
              <a:solidFill>
                <a:schemeClr val="bg2">
                  <a:lumMod val="50000"/>
                </a:schemeClr>
              </a:solidFill>
              <a:latin typeface="Arial"/>
              <a:ea typeface="Arial"/>
              <a:cs typeface="Arial"/>
              <a:sym typeface="Arial"/>
            </a:endParaRPr>
          </a:p>
          <a:p>
            <a:pPr marL="685800" marR="0" lvl="1" indent="-209550" algn="l" rtl="0">
              <a:lnSpc>
                <a:spcPct val="90000"/>
              </a:lnSpc>
              <a:spcBef>
                <a:spcPts val="1000"/>
              </a:spcBef>
              <a:spcAft>
                <a:spcPts val="0"/>
              </a:spcAft>
              <a:buClr>
                <a:srgbClr val="000000"/>
              </a:buClr>
              <a:buSzPct val="100000"/>
              <a:buFont typeface="Arial"/>
              <a:buChar char="•"/>
            </a:pPr>
            <a:r>
              <a:rPr lang="en-US" sz="2200" b="0" i="0" u="none" strike="noStrike" cap="none" dirty="0">
                <a:solidFill>
                  <a:schemeClr val="bg2">
                    <a:lumMod val="50000"/>
                  </a:schemeClr>
                </a:solidFill>
                <a:latin typeface="Calibri"/>
                <a:ea typeface="Calibri"/>
                <a:cs typeface="Calibri"/>
                <a:sym typeface="Calibri"/>
              </a:rPr>
              <a:t>Technical assistance</a:t>
            </a:r>
            <a:endParaRPr lang="en-US" sz="2200" b="0" i="0" u="none" strike="noStrike" cap="none" dirty="0">
              <a:solidFill>
                <a:schemeClr val="bg2">
                  <a:lumMod val="50000"/>
                </a:schemeClr>
              </a:solidFill>
              <a:latin typeface="Arial"/>
              <a:ea typeface="Arial"/>
              <a:cs typeface="Arial"/>
              <a:sym typeface="Arial"/>
            </a:endParaRPr>
          </a:p>
          <a:p>
            <a:pPr marL="1143000" marR="0" lvl="2" indent="-213360" algn="l" rtl="0">
              <a:lnSpc>
                <a:spcPct val="90000"/>
              </a:lnSpc>
              <a:spcBef>
                <a:spcPts val="1000"/>
              </a:spcBef>
              <a:spcAft>
                <a:spcPts val="0"/>
              </a:spcAft>
              <a:buClr>
                <a:srgbClr val="000000"/>
              </a:buClr>
              <a:buSzPct val="100000"/>
              <a:buFont typeface="Arial"/>
              <a:buChar char="•"/>
            </a:pPr>
            <a:r>
              <a:rPr lang="en-US" sz="2000" b="0" i="0" u="none" strike="noStrike" cap="none" dirty="0">
                <a:solidFill>
                  <a:schemeClr val="bg2">
                    <a:lumMod val="50000"/>
                  </a:schemeClr>
                </a:solidFill>
                <a:latin typeface="Calibri"/>
                <a:ea typeface="Calibri"/>
                <a:cs typeface="Calibri"/>
                <a:sym typeface="Calibri"/>
              </a:rPr>
              <a:t>Site visit</a:t>
            </a:r>
            <a:endParaRPr lang="en-US" sz="2000" b="0" i="0" u="none" strike="noStrike" cap="none" dirty="0">
              <a:solidFill>
                <a:schemeClr val="bg2">
                  <a:lumMod val="50000"/>
                </a:schemeClr>
              </a:solidFill>
              <a:latin typeface="Arial"/>
              <a:ea typeface="Arial"/>
              <a:cs typeface="Arial"/>
              <a:sym typeface="Arial"/>
            </a:endParaRPr>
          </a:p>
          <a:p>
            <a:pPr marL="1143000" marR="0" lvl="2" indent="-213360" algn="l" rtl="0">
              <a:lnSpc>
                <a:spcPct val="90000"/>
              </a:lnSpc>
              <a:spcBef>
                <a:spcPts val="1000"/>
              </a:spcBef>
              <a:spcAft>
                <a:spcPts val="0"/>
              </a:spcAft>
              <a:buClr>
                <a:srgbClr val="000000"/>
              </a:buClr>
              <a:buSzPct val="100000"/>
              <a:buFont typeface="Arial"/>
              <a:buChar char="•"/>
            </a:pPr>
            <a:r>
              <a:rPr lang="en-US" sz="2000" b="0" i="0" u="none" strike="noStrike" cap="none" dirty="0">
                <a:solidFill>
                  <a:schemeClr val="bg2">
                    <a:lumMod val="50000"/>
                  </a:schemeClr>
                </a:solidFill>
                <a:latin typeface="Calibri"/>
                <a:ea typeface="Calibri"/>
                <a:cs typeface="Calibri"/>
                <a:sym typeface="Calibri"/>
              </a:rPr>
              <a:t>Resource concern assessment</a:t>
            </a:r>
            <a:endParaRPr lang="en-US" sz="2000" b="0" i="0" u="none" strike="noStrike" cap="none" dirty="0">
              <a:solidFill>
                <a:schemeClr val="bg2">
                  <a:lumMod val="50000"/>
                </a:schemeClr>
              </a:solidFill>
              <a:latin typeface="Arial"/>
              <a:ea typeface="Arial"/>
              <a:cs typeface="Arial"/>
              <a:sym typeface="Arial"/>
            </a:endParaRPr>
          </a:p>
          <a:p>
            <a:pPr marL="1143000" marR="0" lvl="2" indent="-213360" algn="l" rtl="0">
              <a:lnSpc>
                <a:spcPct val="90000"/>
              </a:lnSpc>
              <a:spcBef>
                <a:spcPts val="1000"/>
              </a:spcBef>
              <a:spcAft>
                <a:spcPts val="0"/>
              </a:spcAft>
              <a:buClr>
                <a:srgbClr val="000000"/>
              </a:buClr>
              <a:buSzPct val="100000"/>
              <a:buFont typeface="Arial"/>
              <a:buChar char="•"/>
            </a:pPr>
            <a:r>
              <a:rPr lang="en-US" sz="2000" b="0" i="0" u="none" strike="noStrike" cap="none" dirty="0">
                <a:solidFill>
                  <a:schemeClr val="bg2">
                    <a:lumMod val="50000"/>
                  </a:schemeClr>
                </a:solidFill>
                <a:latin typeface="Calibri"/>
                <a:ea typeface="Calibri"/>
                <a:cs typeface="Calibri"/>
                <a:sym typeface="Calibri"/>
              </a:rPr>
              <a:t>Conservation plan for property</a:t>
            </a:r>
            <a:endParaRPr lang="en-US" sz="2000" b="0" i="0" u="none" strike="noStrike" cap="none" dirty="0">
              <a:solidFill>
                <a:schemeClr val="bg2">
                  <a:lumMod val="50000"/>
                </a:schemeClr>
              </a:solidFill>
              <a:latin typeface="Arial"/>
              <a:ea typeface="Arial"/>
              <a:cs typeface="Arial"/>
              <a:sym typeface="Arial"/>
            </a:endParaRPr>
          </a:p>
          <a:p>
            <a:pPr marL="685800" marR="0" lvl="1" indent="-209550" algn="l" rtl="0">
              <a:lnSpc>
                <a:spcPct val="90000"/>
              </a:lnSpc>
              <a:spcBef>
                <a:spcPts val="1000"/>
              </a:spcBef>
              <a:spcAft>
                <a:spcPts val="0"/>
              </a:spcAft>
              <a:buClr>
                <a:srgbClr val="000000"/>
              </a:buClr>
              <a:buSzPct val="100000"/>
              <a:buFont typeface="Arial"/>
              <a:buChar char="•"/>
            </a:pPr>
            <a:r>
              <a:rPr lang="en-US" sz="2200" b="0" i="0" u="none" strike="noStrike" cap="none" dirty="0">
                <a:solidFill>
                  <a:schemeClr val="bg2">
                    <a:lumMod val="50000"/>
                  </a:schemeClr>
                </a:solidFill>
                <a:latin typeface="Calibri"/>
                <a:ea typeface="Calibri"/>
                <a:cs typeface="Calibri"/>
                <a:sym typeface="Calibri"/>
              </a:rPr>
              <a:t>Funding</a:t>
            </a:r>
            <a:endParaRPr lang="en-US" sz="2200" b="0" i="0" u="none" strike="noStrike" cap="none" dirty="0">
              <a:solidFill>
                <a:schemeClr val="bg2">
                  <a:lumMod val="50000"/>
                </a:schemeClr>
              </a:solidFill>
              <a:latin typeface="Arial"/>
              <a:ea typeface="Arial"/>
              <a:cs typeface="Arial"/>
              <a:sym typeface="Arial"/>
            </a:endParaRPr>
          </a:p>
          <a:p>
            <a:pPr marL="1143000" marR="0" lvl="2" indent="-213360" algn="l" rtl="0">
              <a:lnSpc>
                <a:spcPct val="90000"/>
              </a:lnSpc>
              <a:spcBef>
                <a:spcPts val="1000"/>
              </a:spcBef>
              <a:spcAft>
                <a:spcPts val="0"/>
              </a:spcAft>
              <a:buClr>
                <a:srgbClr val="000000"/>
              </a:buClr>
              <a:buSzPct val="100000"/>
              <a:buFont typeface="Arial"/>
              <a:buChar char="•"/>
            </a:pPr>
            <a:r>
              <a:rPr lang="en-US" sz="2000" b="0" i="0" u="none" strike="noStrike" cap="none" dirty="0">
                <a:solidFill>
                  <a:schemeClr val="bg2">
                    <a:lumMod val="50000"/>
                  </a:schemeClr>
                </a:solidFill>
                <a:latin typeface="Calibri"/>
                <a:ea typeface="Calibri"/>
                <a:cs typeface="Calibri"/>
                <a:sym typeface="Calibri"/>
              </a:rPr>
              <a:t>Apply in 2023</a:t>
            </a:r>
            <a:endParaRPr lang="en-US" sz="2000" b="0" i="0" u="none" strike="noStrike" cap="none" dirty="0">
              <a:solidFill>
                <a:schemeClr val="bg2">
                  <a:lumMod val="50000"/>
                </a:schemeClr>
              </a:solidFill>
              <a:latin typeface="Arial"/>
              <a:ea typeface="Arial"/>
              <a:cs typeface="Arial"/>
              <a:sym typeface="Arial"/>
            </a:endParaRPr>
          </a:p>
          <a:p>
            <a:pPr marL="1143000" marR="0" lvl="2" indent="-213360" algn="l" rtl="0">
              <a:lnSpc>
                <a:spcPct val="90000"/>
              </a:lnSpc>
              <a:spcBef>
                <a:spcPts val="1000"/>
              </a:spcBef>
              <a:spcAft>
                <a:spcPts val="0"/>
              </a:spcAft>
              <a:buClr>
                <a:srgbClr val="000000"/>
              </a:buClr>
              <a:buSzPct val="100000"/>
              <a:buFont typeface="Arial"/>
              <a:buChar char="•"/>
            </a:pPr>
            <a:r>
              <a:rPr lang="en-US" sz="2000" b="0" i="0" u="none" strike="noStrike" cap="none" dirty="0">
                <a:solidFill>
                  <a:schemeClr val="bg2">
                    <a:lumMod val="50000"/>
                  </a:schemeClr>
                </a:solidFill>
                <a:latin typeface="Calibri"/>
                <a:ea typeface="Calibri"/>
                <a:cs typeface="Calibri"/>
                <a:sym typeface="Calibri"/>
              </a:rPr>
              <a:t>Implementation funding available 2024</a:t>
            </a:r>
            <a:endParaRPr lang="en-US" sz="2000" b="0" i="0" u="none" strike="noStrike" cap="none" dirty="0">
              <a:solidFill>
                <a:schemeClr val="bg2">
                  <a:lumMod val="50000"/>
                </a:schemeClr>
              </a:solidFill>
              <a:latin typeface="Arial"/>
              <a:ea typeface="Arial"/>
              <a:cs typeface="Arial"/>
              <a:sym typeface="Arial"/>
            </a:endParaRPr>
          </a:p>
        </p:txBody>
      </p:sp>
    </p:spTree>
    <p:extLst>
      <p:ext uri="{BB962C8B-B14F-4D97-AF65-F5344CB8AC3E}">
        <p14:creationId xmlns:p14="http://schemas.microsoft.com/office/powerpoint/2010/main" val="11088672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6"/>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Contacts</a:t>
            </a:r>
            <a:endParaRPr dirty="0"/>
          </a:p>
        </p:txBody>
      </p:sp>
      <p:sp>
        <p:nvSpPr>
          <p:cNvPr id="383" name="Google Shape;383;p36"/>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342900" lvl="0" algn="l" rtl="0">
              <a:lnSpc>
                <a:spcPct val="90000"/>
              </a:lnSpc>
              <a:spcBef>
                <a:spcPts val="0"/>
              </a:spcBef>
              <a:spcAft>
                <a:spcPts val="0"/>
              </a:spcAft>
              <a:buClrTx/>
              <a:buSzPts val="2400"/>
              <a:buFont typeface="Arial" panose="020B0604020202020204" pitchFamily="34" charset="0"/>
              <a:buChar char="•"/>
            </a:pPr>
            <a:r>
              <a:rPr lang="en-US" sz="2400" dirty="0"/>
              <a:t>Jackson Soil and Water Conservation District</a:t>
            </a:r>
            <a:endParaRPr dirty="0"/>
          </a:p>
          <a:p>
            <a:pPr marL="544068" lvl="1" algn="l" rtl="0">
              <a:lnSpc>
                <a:spcPct val="90000"/>
              </a:lnSpc>
              <a:spcBef>
                <a:spcPts val="400"/>
              </a:spcBef>
              <a:spcAft>
                <a:spcPts val="0"/>
              </a:spcAft>
              <a:buClrTx/>
              <a:buSzPts val="2200"/>
              <a:buFont typeface="Wingdings" panose="05000000000000000000" pitchFamily="2" charset="2"/>
              <a:buChar char="Ø"/>
            </a:pPr>
            <a:r>
              <a:rPr lang="en-US" sz="2200" dirty="0"/>
              <a:t>Meghan Montgomery, 541-423-6169</a:t>
            </a:r>
            <a:endParaRPr dirty="0"/>
          </a:p>
          <a:p>
            <a:pPr marL="544068" lvl="1" algn="l" rtl="0">
              <a:lnSpc>
                <a:spcPct val="90000"/>
              </a:lnSpc>
              <a:spcBef>
                <a:spcPts val="600"/>
              </a:spcBef>
              <a:spcAft>
                <a:spcPts val="0"/>
              </a:spcAft>
              <a:buClrTx/>
              <a:buSzPts val="2200"/>
              <a:buFont typeface="Wingdings" panose="05000000000000000000" pitchFamily="2" charset="2"/>
              <a:buChar char="Ø"/>
            </a:pPr>
            <a:r>
              <a:rPr lang="en-US" sz="2200" dirty="0"/>
              <a:t>Paul DeMaggio, 541-423-6179</a:t>
            </a:r>
            <a:endParaRPr sz="2200" dirty="0"/>
          </a:p>
          <a:p>
            <a:pPr marL="544068" lvl="1" algn="l" rtl="0">
              <a:lnSpc>
                <a:spcPct val="90000"/>
              </a:lnSpc>
              <a:spcBef>
                <a:spcPts val="600"/>
              </a:spcBef>
              <a:spcAft>
                <a:spcPts val="0"/>
              </a:spcAft>
              <a:buClrTx/>
              <a:buSzPts val="2200"/>
              <a:buFont typeface="Wingdings" panose="05000000000000000000" pitchFamily="2" charset="2"/>
              <a:buChar char="Ø"/>
            </a:pPr>
            <a:r>
              <a:rPr lang="en-US" sz="2200" dirty="0"/>
              <a:t>Clint Nichols, 541-423-6180</a:t>
            </a:r>
            <a:endParaRPr sz="2200" dirty="0"/>
          </a:p>
          <a:p>
            <a:pPr marL="342900" lvl="0" algn="l" rtl="0">
              <a:lnSpc>
                <a:spcPct val="90000"/>
              </a:lnSpc>
              <a:spcBef>
                <a:spcPts val="1600"/>
              </a:spcBef>
              <a:spcAft>
                <a:spcPts val="0"/>
              </a:spcAft>
              <a:buClrTx/>
              <a:buSzPts val="2400"/>
              <a:buFont typeface="Arial" panose="020B0604020202020204" pitchFamily="34" charset="0"/>
              <a:buChar char="•"/>
            </a:pPr>
            <a:r>
              <a:rPr lang="en-US" sz="2400" dirty="0"/>
              <a:t>Natural Resource Conservation Service</a:t>
            </a:r>
            <a:endParaRPr dirty="0"/>
          </a:p>
          <a:p>
            <a:pPr marL="544068" lvl="1" algn="l" rtl="0">
              <a:lnSpc>
                <a:spcPct val="90000"/>
              </a:lnSpc>
              <a:spcBef>
                <a:spcPts val="400"/>
              </a:spcBef>
              <a:spcAft>
                <a:spcPts val="0"/>
              </a:spcAft>
              <a:buClrTx/>
              <a:buSzPts val="2200"/>
              <a:buFont typeface="Wingdings" panose="05000000000000000000" pitchFamily="2" charset="2"/>
              <a:buChar char="Ø"/>
            </a:pPr>
            <a:r>
              <a:rPr lang="en-US" sz="2200" dirty="0"/>
              <a:t>Pete Winnick, 541-423-6174</a:t>
            </a:r>
            <a:endParaRPr dirty="0"/>
          </a:p>
          <a:p>
            <a:pPr marL="342900" lvl="0" algn="l" rtl="0">
              <a:lnSpc>
                <a:spcPct val="90000"/>
              </a:lnSpc>
              <a:spcBef>
                <a:spcPts val="1600"/>
              </a:spcBef>
              <a:spcAft>
                <a:spcPts val="0"/>
              </a:spcAft>
              <a:buClrTx/>
              <a:buSzPts val="2400"/>
              <a:buFont typeface="Arial" panose="020B0604020202020204" pitchFamily="34" charset="0"/>
              <a:buChar char="•"/>
            </a:pPr>
            <a:r>
              <a:rPr lang="en-US" sz="2400" dirty="0"/>
              <a:t>Rogue River Watershed Council</a:t>
            </a:r>
            <a:endParaRPr dirty="0"/>
          </a:p>
          <a:p>
            <a:pPr marL="544068" lvl="1" algn="l" rtl="0">
              <a:lnSpc>
                <a:spcPct val="90000"/>
              </a:lnSpc>
              <a:spcBef>
                <a:spcPts val="400"/>
              </a:spcBef>
              <a:spcAft>
                <a:spcPts val="0"/>
              </a:spcAft>
              <a:buClrTx/>
              <a:buSzPts val="2200"/>
              <a:buFont typeface="Wingdings" panose="05000000000000000000" pitchFamily="2" charset="2"/>
              <a:buChar char="Ø"/>
            </a:pPr>
            <a:r>
              <a:rPr lang="en-US" sz="2200" dirty="0"/>
              <a:t>John Speece, 541-423-6184</a:t>
            </a:r>
            <a:endParaRPr dirty="0"/>
          </a:p>
          <a:p>
            <a:pPr marL="544068" lvl="1" algn="l" rtl="0">
              <a:lnSpc>
                <a:spcPct val="90000"/>
              </a:lnSpc>
              <a:spcBef>
                <a:spcPts val="600"/>
              </a:spcBef>
              <a:spcAft>
                <a:spcPts val="0"/>
              </a:spcAft>
              <a:buClrTx/>
              <a:buSzPts val="2200"/>
              <a:buFont typeface="Wingdings" panose="05000000000000000000" pitchFamily="2" charset="2"/>
              <a:buChar char="Ø"/>
            </a:pPr>
            <a:r>
              <a:rPr lang="en-US" sz="2200" dirty="0"/>
              <a:t>Crystal Nichols, 541-423-6185</a:t>
            </a:r>
            <a:endParaRPr dirty="0"/>
          </a:p>
          <a:p>
            <a:pPr marL="0" lvl="0" indent="0" algn="l" rtl="0">
              <a:lnSpc>
                <a:spcPct val="90000"/>
              </a:lnSpc>
              <a:spcBef>
                <a:spcPts val="1600"/>
              </a:spcBef>
              <a:spcAft>
                <a:spcPts val="0"/>
              </a:spcAft>
              <a:buSzPts val="2400"/>
              <a:buNone/>
            </a:pPr>
            <a:endParaRPr sz="2400" dirty="0"/>
          </a:p>
          <a:p>
            <a:pPr marL="91440" lvl="0" indent="0" algn="l" rtl="0">
              <a:lnSpc>
                <a:spcPct val="90000"/>
              </a:lnSpc>
              <a:spcBef>
                <a:spcPts val="1400"/>
              </a:spcBef>
              <a:spcAft>
                <a:spcPts val="0"/>
              </a:spcAft>
              <a:buSzPts val="20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377708" y="596766"/>
            <a:ext cx="7543800" cy="89996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Who is Rogue River WC?</a:t>
            </a:r>
            <a:endParaRPr/>
          </a:p>
        </p:txBody>
      </p:sp>
      <p:sp>
        <p:nvSpPr>
          <p:cNvPr id="133" name="Google Shape;133;p4"/>
          <p:cNvSpPr txBox="1">
            <a:spLocks noGrp="1"/>
          </p:cNvSpPr>
          <p:nvPr>
            <p:ph type="body" idx="1"/>
          </p:nvPr>
        </p:nvSpPr>
        <p:spPr>
          <a:xfrm>
            <a:off x="351073" y="1847975"/>
            <a:ext cx="4567155" cy="4304809"/>
          </a:xfrm>
          <a:prstGeom prst="rect">
            <a:avLst/>
          </a:prstGeom>
          <a:noFill/>
          <a:ln>
            <a:noFill/>
          </a:ln>
        </p:spPr>
        <p:txBody>
          <a:bodyPr spcFirstLastPara="1" wrap="square" lIns="0" tIns="45700" rIns="0" bIns="45700" anchor="t" anchorCtr="0">
            <a:noAutofit/>
          </a:bodyPr>
          <a:lstStyle/>
          <a:p>
            <a:pPr marL="342900">
              <a:lnSpc>
                <a:spcPct val="100000"/>
              </a:lnSpc>
              <a:spcBef>
                <a:spcPts val="0"/>
              </a:spcBef>
              <a:buClrTx/>
              <a:buSzPts val="2400"/>
              <a:buFont typeface="Arial" panose="020B0604020202020204" pitchFamily="34" charset="0"/>
              <a:buChar char="•"/>
            </a:pPr>
            <a:r>
              <a:rPr lang="en-US" sz="2400" b="1" dirty="0"/>
              <a:t>Non-regulatory</a:t>
            </a:r>
            <a:r>
              <a:rPr lang="en-US" sz="2400" dirty="0"/>
              <a:t> non-profit organization </a:t>
            </a:r>
            <a:endParaRPr dirty="0"/>
          </a:p>
          <a:p>
            <a:pPr marL="342900">
              <a:lnSpc>
                <a:spcPct val="100000"/>
              </a:lnSpc>
              <a:spcBef>
                <a:spcPts val="1400"/>
              </a:spcBef>
              <a:buClrTx/>
              <a:buSzPts val="2400"/>
              <a:buFont typeface="Arial" panose="020B0604020202020204" pitchFamily="34" charset="0"/>
              <a:buChar char="•"/>
            </a:pPr>
            <a:r>
              <a:rPr lang="en-US" sz="2400" dirty="0"/>
              <a:t>Work with voluntary landowners</a:t>
            </a:r>
            <a:endParaRPr dirty="0"/>
          </a:p>
          <a:p>
            <a:pPr marL="342900">
              <a:lnSpc>
                <a:spcPct val="100000"/>
              </a:lnSpc>
              <a:spcBef>
                <a:spcPts val="1400"/>
              </a:spcBef>
              <a:buClrTx/>
              <a:buSzPts val="2400"/>
              <a:buFont typeface="Arial" panose="020B0604020202020204" pitchFamily="34" charset="0"/>
              <a:buChar char="•"/>
            </a:pPr>
            <a:r>
              <a:rPr lang="en-US" sz="2400" dirty="0"/>
              <a:t>Recognized by local government</a:t>
            </a:r>
            <a:endParaRPr dirty="0"/>
          </a:p>
          <a:p>
            <a:pPr marL="342900">
              <a:lnSpc>
                <a:spcPct val="100000"/>
              </a:lnSpc>
              <a:spcBef>
                <a:spcPts val="1400"/>
              </a:spcBef>
              <a:buClrTx/>
              <a:buSzPts val="2400"/>
              <a:buFont typeface="Arial" panose="020B0604020202020204" pitchFamily="34" charset="0"/>
              <a:buChar char="•"/>
            </a:pPr>
            <a:r>
              <a:rPr lang="en-US" sz="2400" dirty="0"/>
              <a:t>Funded through grants and donations</a:t>
            </a:r>
            <a:endParaRPr dirty="0"/>
          </a:p>
          <a:p>
            <a:pPr marL="342900">
              <a:lnSpc>
                <a:spcPct val="100000"/>
              </a:lnSpc>
              <a:spcBef>
                <a:spcPts val="1400"/>
              </a:spcBef>
              <a:buClrTx/>
              <a:buSzPts val="2400"/>
              <a:buFont typeface="Arial" panose="020B0604020202020204" pitchFamily="34" charset="0"/>
              <a:buChar char="•"/>
            </a:pPr>
            <a:r>
              <a:rPr lang="en-US" sz="2400" dirty="0"/>
              <a:t>Project planning and implementation</a:t>
            </a:r>
            <a:endParaRPr dirty="0"/>
          </a:p>
          <a:p>
            <a:pPr marL="342900">
              <a:lnSpc>
                <a:spcPct val="100000"/>
              </a:lnSpc>
              <a:spcBef>
                <a:spcPts val="1400"/>
              </a:spcBef>
              <a:buClrTx/>
              <a:buSzPts val="2400"/>
              <a:buFont typeface="Arial" panose="020B0604020202020204" pitchFamily="34" charset="0"/>
              <a:buChar char="•"/>
            </a:pPr>
            <a:r>
              <a:rPr lang="en-US" sz="2400" dirty="0"/>
              <a:t>Monitoring programs</a:t>
            </a:r>
            <a:endParaRPr dirty="0"/>
          </a:p>
        </p:txBody>
      </p:sp>
      <p:pic>
        <p:nvPicPr>
          <p:cNvPr id="134" name="Google Shape;134;p4"/>
          <p:cNvPicPr preferRelativeResize="0"/>
          <p:nvPr/>
        </p:nvPicPr>
        <p:blipFill rotWithShape="1">
          <a:blip r:embed="rId3">
            <a:alphaModFix/>
          </a:blip>
          <a:srcRect/>
          <a:stretch/>
        </p:blipFill>
        <p:spPr>
          <a:xfrm>
            <a:off x="6876371" y="545037"/>
            <a:ext cx="2090274" cy="902841"/>
          </a:xfrm>
          <a:prstGeom prst="rect">
            <a:avLst/>
          </a:prstGeom>
          <a:noFill/>
          <a:ln>
            <a:noFill/>
          </a:ln>
        </p:spPr>
      </p:pic>
      <p:pic>
        <p:nvPicPr>
          <p:cNvPr id="135" name="Google Shape;135;p4"/>
          <p:cNvPicPr preferRelativeResize="0"/>
          <p:nvPr/>
        </p:nvPicPr>
        <p:blipFill rotWithShape="1">
          <a:blip r:embed="rId4">
            <a:alphaModFix/>
          </a:blip>
          <a:srcRect/>
          <a:stretch/>
        </p:blipFill>
        <p:spPr>
          <a:xfrm>
            <a:off x="4765489" y="1759420"/>
            <a:ext cx="4136540" cy="3196417"/>
          </a:xfrm>
          <a:prstGeom prst="rect">
            <a:avLst/>
          </a:prstGeom>
          <a:noFill/>
          <a:ln>
            <a:noFill/>
          </a:ln>
        </p:spPr>
      </p:pic>
      <p:pic>
        <p:nvPicPr>
          <p:cNvPr id="136" name="Google Shape;136;p4"/>
          <p:cNvPicPr preferRelativeResize="0"/>
          <p:nvPr/>
        </p:nvPicPr>
        <p:blipFill rotWithShape="1">
          <a:blip r:embed="rId5">
            <a:alphaModFix/>
          </a:blip>
          <a:srcRect/>
          <a:stretch/>
        </p:blipFill>
        <p:spPr>
          <a:xfrm>
            <a:off x="4629754" y="4017818"/>
            <a:ext cx="1596031" cy="2083132"/>
          </a:xfrm>
          <a:prstGeom prst="rect">
            <a:avLst/>
          </a:prstGeom>
          <a:noFill/>
          <a:ln w="38100" cap="sq" cmpd="sng">
            <a:solidFill>
              <a:schemeClr val="lt1"/>
            </a:solidFill>
            <a:prstDash val="solid"/>
            <a:miter lim="800000"/>
            <a:headEnd type="none" w="sm" len="sm"/>
            <a:tailEnd type="none" w="sm" len="sm"/>
          </a:ln>
          <a:effectLst>
            <a:outerShdw blurRad="50800" dist="38100" dir="2700000" algn="tl" rotWithShape="0">
              <a:srgbClr val="000000">
                <a:alpha val="42352"/>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a:spLocks noGrp="1"/>
          </p:cNvSpPr>
          <p:nvPr>
            <p:ph type="title"/>
          </p:nvPr>
        </p:nvSpPr>
        <p:spPr>
          <a:xfrm>
            <a:off x="822960" y="286604"/>
            <a:ext cx="75438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a:t>JSWCD and RRWC Work Collaboratively</a:t>
            </a:r>
            <a:endParaRPr/>
          </a:p>
        </p:txBody>
      </p:sp>
      <p:sp>
        <p:nvSpPr>
          <p:cNvPr id="143" name="Google Shape;143;p5"/>
          <p:cNvSpPr txBox="1">
            <a:spLocks noGrp="1"/>
          </p:cNvSpPr>
          <p:nvPr>
            <p:ph type="body" idx="1"/>
          </p:nvPr>
        </p:nvSpPr>
        <p:spPr>
          <a:xfrm>
            <a:off x="822959" y="1845734"/>
            <a:ext cx="7543801" cy="402336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SzPts val="2400"/>
              <a:buNone/>
            </a:pPr>
            <a:r>
              <a:rPr lang="en-US" sz="2400" b="1" dirty="0"/>
              <a:t>Wagner Creek Strategic Implementation Area</a:t>
            </a:r>
            <a:endParaRPr dirty="0"/>
          </a:p>
          <a:p>
            <a:pPr marL="342900" lvl="0" algn="l" rtl="0">
              <a:lnSpc>
                <a:spcPct val="90000"/>
              </a:lnSpc>
              <a:spcBef>
                <a:spcPts val="1400"/>
              </a:spcBef>
              <a:spcAft>
                <a:spcPts val="0"/>
              </a:spcAft>
              <a:buClrTx/>
              <a:buSzPts val="2400"/>
              <a:buFont typeface="Arial" panose="020B0604020202020204" pitchFamily="34" charset="0"/>
              <a:buChar char="•"/>
            </a:pPr>
            <a:r>
              <a:rPr lang="en-US" sz="2400" dirty="0">
                <a:solidFill>
                  <a:schemeClr val="tx1"/>
                </a:solidFill>
              </a:rPr>
              <a:t>Landowners:11 </a:t>
            </a:r>
            <a:endParaRPr dirty="0">
              <a:solidFill>
                <a:schemeClr val="tx1"/>
              </a:solidFill>
            </a:endParaRPr>
          </a:p>
          <a:p>
            <a:pPr marL="342900" lvl="0" algn="l" rtl="0">
              <a:lnSpc>
                <a:spcPct val="90000"/>
              </a:lnSpc>
              <a:spcBef>
                <a:spcPts val="1400"/>
              </a:spcBef>
              <a:spcAft>
                <a:spcPts val="0"/>
              </a:spcAft>
              <a:buClrTx/>
              <a:buSzPts val="2400"/>
              <a:buFont typeface="Arial" panose="020B0604020202020204" pitchFamily="34" charset="0"/>
              <a:buChar char="•"/>
            </a:pPr>
            <a:r>
              <a:rPr lang="en-US" sz="2400" dirty="0">
                <a:solidFill>
                  <a:schemeClr val="tx1"/>
                </a:solidFill>
              </a:rPr>
              <a:t>Acres in project: 12</a:t>
            </a:r>
            <a:endParaRPr dirty="0">
              <a:solidFill>
                <a:schemeClr val="tx1"/>
              </a:solidFill>
            </a:endParaRPr>
          </a:p>
          <a:p>
            <a:pPr marL="342900" lvl="0" algn="l" rtl="0">
              <a:lnSpc>
                <a:spcPct val="90000"/>
              </a:lnSpc>
              <a:spcBef>
                <a:spcPts val="1400"/>
              </a:spcBef>
              <a:spcAft>
                <a:spcPts val="0"/>
              </a:spcAft>
              <a:buClrTx/>
              <a:buSzPts val="2400"/>
              <a:buFont typeface="Arial" panose="020B0604020202020204" pitchFamily="34" charset="0"/>
              <a:buChar char="•"/>
            </a:pPr>
            <a:r>
              <a:rPr lang="en-US" sz="2400" dirty="0">
                <a:solidFill>
                  <a:schemeClr val="tx1"/>
                </a:solidFill>
              </a:rPr>
              <a:t>Number of riparian plants: 9,000 trees, 700 cuttings</a:t>
            </a:r>
            <a:endParaRPr dirty="0">
              <a:solidFill>
                <a:schemeClr val="tx1"/>
              </a:solidFill>
            </a:endParaRPr>
          </a:p>
          <a:p>
            <a:pPr marL="342900" lvl="0" algn="l" rtl="0">
              <a:lnSpc>
                <a:spcPct val="90000"/>
              </a:lnSpc>
              <a:spcBef>
                <a:spcPts val="1400"/>
              </a:spcBef>
              <a:spcAft>
                <a:spcPts val="0"/>
              </a:spcAft>
              <a:buClrTx/>
              <a:buSzPts val="2400"/>
              <a:buFont typeface="Arial" panose="020B0604020202020204" pitchFamily="34" charset="0"/>
              <a:buChar char="•"/>
            </a:pPr>
            <a:r>
              <a:rPr lang="en-US" sz="2400" dirty="0">
                <a:solidFill>
                  <a:schemeClr val="tx1"/>
                </a:solidFill>
              </a:rPr>
              <a:t>Miles of newly accessed habitat</a:t>
            </a:r>
            <a:endParaRPr dirty="0">
              <a:solidFill>
                <a:schemeClr val="tx1"/>
              </a:solidFill>
            </a:endParaRPr>
          </a:p>
          <a:p>
            <a:pPr marL="342900" lvl="0" algn="l" rtl="0">
              <a:lnSpc>
                <a:spcPct val="90000"/>
              </a:lnSpc>
              <a:spcBef>
                <a:spcPts val="1400"/>
              </a:spcBef>
              <a:spcAft>
                <a:spcPts val="0"/>
              </a:spcAft>
              <a:buClrTx/>
              <a:buSzPts val="2400"/>
              <a:buFont typeface="Arial" panose="020B0604020202020204" pitchFamily="34" charset="0"/>
              <a:buChar char="•"/>
            </a:pPr>
            <a:r>
              <a:rPr lang="en-US" sz="2400" dirty="0">
                <a:solidFill>
                  <a:schemeClr val="tx1"/>
                </a:solidFill>
              </a:rPr>
              <a:t>Other practices: Manure storage facility, irrigation conversion, exclusion fencing, two diversion structures, plant irrigation and stewardship</a:t>
            </a:r>
            <a:endParaRPr dirty="0">
              <a:solidFill>
                <a:schemeClr val="tx1"/>
              </a:solidFill>
            </a:endParaRPr>
          </a:p>
          <a:p>
            <a:pPr marL="91440" lvl="0" indent="0" algn="l" rtl="0">
              <a:lnSpc>
                <a:spcPct val="90000"/>
              </a:lnSpc>
              <a:spcBef>
                <a:spcPts val="1400"/>
              </a:spcBef>
              <a:spcAft>
                <a:spcPts val="0"/>
              </a:spcAft>
              <a:buSzPts val="2400"/>
              <a:buFont typeface="Noto Sans Symbols"/>
              <a:buNone/>
            </a:pPr>
            <a:endParaRPr sz="2400" dirty="0"/>
          </a:p>
          <a:p>
            <a:pPr marL="91440" lvl="0" indent="0" algn="l" rtl="0">
              <a:lnSpc>
                <a:spcPct val="90000"/>
              </a:lnSpc>
              <a:spcBef>
                <a:spcPts val="1400"/>
              </a:spcBef>
              <a:spcAft>
                <a:spcPts val="0"/>
              </a:spcAft>
              <a:buSzPts val="2400"/>
              <a:buNone/>
            </a:pPr>
            <a:endParaRPr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6"/>
          <p:cNvPicPr preferRelativeResize="0">
            <a:picLocks noGrp="1"/>
          </p:cNvPicPr>
          <p:nvPr>
            <p:ph type="body" idx="1"/>
          </p:nvPr>
        </p:nvPicPr>
        <p:blipFill rotWithShape="1">
          <a:blip r:embed="rId3">
            <a:alphaModFix/>
          </a:blip>
          <a:srcRect/>
          <a:stretch/>
        </p:blipFill>
        <p:spPr>
          <a:xfrm>
            <a:off x="6067130" y="1842489"/>
            <a:ext cx="2310478" cy="1739654"/>
          </a:xfrm>
          <a:prstGeom prst="rect">
            <a:avLst/>
          </a:prstGeom>
          <a:noFill/>
          <a:ln>
            <a:noFill/>
          </a:ln>
        </p:spPr>
      </p:pic>
      <p:pic>
        <p:nvPicPr>
          <p:cNvPr id="149" name="Google Shape;149;p6"/>
          <p:cNvPicPr preferRelativeResize="0"/>
          <p:nvPr/>
        </p:nvPicPr>
        <p:blipFill rotWithShape="1">
          <a:blip r:embed="rId4">
            <a:alphaModFix/>
          </a:blip>
          <a:srcRect/>
          <a:stretch/>
        </p:blipFill>
        <p:spPr>
          <a:xfrm>
            <a:off x="766392" y="1842489"/>
            <a:ext cx="2623436" cy="1739654"/>
          </a:xfrm>
          <a:prstGeom prst="rect">
            <a:avLst/>
          </a:prstGeom>
          <a:noFill/>
          <a:ln>
            <a:noFill/>
          </a:ln>
        </p:spPr>
      </p:pic>
      <p:pic>
        <p:nvPicPr>
          <p:cNvPr id="150" name="Google Shape;150;p6"/>
          <p:cNvPicPr preferRelativeResize="0"/>
          <p:nvPr/>
        </p:nvPicPr>
        <p:blipFill rotWithShape="1">
          <a:blip r:embed="rId5">
            <a:alphaModFix/>
          </a:blip>
          <a:srcRect/>
          <a:stretch/>
        </p:blipFill>
        <p:spPr>
          <a:xfrm>
            <a:off x="1970789" y="3951540"/>
            <a:ext cx="2623436" cy="1967577"/>
          </a:xfrm>
          <a:prstGeom prst="rect">
            <a:avLst/>
          </a:prstGeom>
          <a:noFill/>
          <a:ln>
            <a:noFill/>
          </a:ln>
        </p:spPr>
      </p:pic>
      <p:pic>
        <p:nvPicPr>
          <p:cNvPr id="151" name="Google Shape;151;p6"/>
          <p:cNvPicPr preferRelativeResize="0"/>
          <p:nvPr/>
        </p:nvPicPr>
        <p:blipFill rotWithShape="1">
          <a:blip r:embed="rId6">
            <a:alphaModFix/>
          </a:blip>
          <a:srcRect/>
          <a:stretch/>
        </p:blipFill>
        <p:spPr>
          <a:xfrm rot="5400000">
            <a:off x="4845312" y="4098865"/>
            <a:ext cx="2443634" cy="1832725"/>
          </a:xfrm>
          <a:prstGeom prst="rect">
            <a:avLst/>
          </a:prstGeom>
          <a:noFill/>
          <a:ln>
            <a:noFill/>
          </a:ln>
        </p:spPr>
      </p:pic>
      <p:pic>
        <p:nvPicPr>
          <p:cNvPr id="152" name="Google Shape;152;p6"/>
          <p:cNvPicPr preferRelativeResize="0"/>
          <p:nvPr/>
        </p:nvPicPr>
        <p:blipFill rotWithShape="1">
          <a:blip r:embed="rId7">
            <a:alphaModFix/>
          </a:blip>
          <a:srcRect/>
          <a:stretch/>
        </p:blipFill>
        <p:spPr>
          <a:xfrm>
            <a:off x="3573086" y="1842489"/>
            <a:ext cx="2310478" cy="1732859"/>
          </a:xfrm>
          <a:prstGeom prst="rect">
            <a:avLst/>
          </a:prstGeom>
          <a:noFill/>
          <a:ln>
            <a:noFill/>
          </a:ln>
        </p:spPr>
      </p:pic>
      <p:sp>
        <p:nvSpPr>
          <p:cNvPr id="153" name="Google Shape;153;p6"/>
          <p:cNvSpPr txBox="1">
            <a:spLocks noGrp="1"/>
          </p:cNvSpPr>
          <p:nvPr>
            <p:ph type="title"/>
          </p:nvPr>
        </p:nvSpPr>
        <p:spPr>
          <a:xfrm>
            <a:off x="822325" y="287338"/>
            <a:ext cx="7543800" cy="144938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en-US" dirty="0"/>
              <a:t>JSWCD and RRWC Work Collaboratively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title"/>
          </p:nvPr>
        </p:nvSpPr>
        <p:spPr>
          <a:xfrm>
            <a:off x="800099" y="1131094"/>
            <a:ext cx="7886700" cy="99417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n-US"/>
            </a:br>
            <a:endParaRPr/>
          </a:p>
        </p:txBody>
      </p:sp>
      <p:sp>
        <p:nvSpPr>
          <p:cNvPr id="159" name="Google Shape;159;p7"/>
          <p:cNvSpPr txBox="1"/>
          <p:nvPr/>
        </p:nvSpPr>
        <p:spPr>
          <a:xfrm>
            <a:off x="838200" y="1825625"/>
            <a:ext cx="7405255"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Nationwide partnership among local, state, and federal partners to improve and protect water quality through voluntary conservation.</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Rogue Drinking Water Partnership</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Protect source waters to improve drinking water quality and protect beneficial uses in the Rogue River Basin.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Collaborative partnership concerned with protecting the quality and quantity of our drinking water supplies</a:t>
            </a:r>
            <a:endParaRPr sz="2800" b="0" i="0" u="none" strike="noStrike" cap="none">
              <a:solidFill>
                <a:srgbClr val="000000"/>
              </a:solidFill>
              <a:latin typeface="Calibri"/>
              <a:ea typeface="Calibri"/>
              <a:cs typeface="Calibri"/>
              <a:sym typeface="Calibri"/>
            </a:endParaRPr>
          </a:p>
        </p:txBody>
      </p:sp>
      <p:sp>
        <p:nvSpPr>
          <p:cNvPr id="160" name="Google Shape;160;p7"/>
          <p:cNvSpPr txBox="1"/>
          <p:nvPr/>
        </p:nvSpPr>
        <p:spPr>
          <a:xfrm>
            <a:off x="377708" y="596766"/>
            <a:ext cx="7543800" cy="899963"/>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NWQI Project Background</a:t>
            </a:r>
            <a:endParaRPr sz="1400" b="0" i="0" u="none" strike="noStrike" cap="none">
              <a:solidFill>
                <a:srgbClr val="000000"/>
              </a:solidFill>
              <a:latin typeface="Arial"/>
              <a:ea typeface="Arial"/>
              <a:cs typeface="Arial"/>
              <a:sym typeface="Arial"/>
            </a:endParaRPr>
          </a:p>
        </p:txBody>
      </p:sp>
      <p:pic>
        <p:nvPicPr>
          <p:cNvPr id="161" name="Google Shape;161;p7"/>
          <p:cNvPicPr preferRelativeResize="0"/>
          <p:nvPr/>
        </p:nvPicPr>
        <p:blipFill rotWithShape="1">
          <a:blip r:embed="rId3">
            <a:alphaModFix/>
          </a:blip>
          <a:srcRect/>
          <a:stretch/>
        </p:blipFill>
        <p:spPr>
          <a:xfrm>
            <a:off x="2216717" y="4024317"/>
            <a:ext cx="4267210" cy="284717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800099" y="1131094"/>
            <a:ext cx="7886700" cy="99417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n-US"/>
            </a:br>
            <a:endParaRPr/>
          </a:p>
        </p:txBody>
      </p:sp>
      <p:sp>
        <p:nvSpPr>
          <p:cNvPr id="167" name="Google Shape;167;p8"/>
          <p:cNvSpPr txBox="1"/>
          <p:nvPr/>
        </p:nvSpPr>
        <p:spPr>
          <a:xfrm>
            <a:off x="838200" y="1825625"/>
            <a:ext cx="7405255"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What Is Source Water?</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Source water refers to sources of water (such as rivers, streams, lakes, reservoirs, springs, and groundwater) that provide water to public drinking water supplies and private wells. </a:t>
            </a:r>
            <a:endParaRPr sz="1400" b="0" i="0" u="none" strike="noStrike" cap="none">
              <a:solidFill>
                <a:srgbClr val="000000"/>
              </a:solidFill>
              <a:latin typeface="Arial"/>
              <a:ea typeface="Arial"/>
              <a:cs typeface="Arial"/>
              <a:sym typeface="Arial"/>
            </a:endParaRPr>
          </a:p>
          <a:p>
            <a:pPr marL="228600" marR="0" lvl="0" indent="-2286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Why Protect Source Water?</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Protecting source water can reduce risks by preventing exposures to contaminated water.</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Protecting source water from contamination helps reduce treatment costs.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Protecting source water benefits fish and wildlife and other aquatic species.</a:t>
            </a:r>
            <a:endParaRPr sz="2000" b="0" i="0" u="none" strike="noStrike" cap="none">
              <a:solidFill>
                <a:srgbClr val="000000"/>
              </a:solidFill>
              <a:latin typeface="Calibri"/>
              <a:ea typeface="Calibri"/>
              <a:cs typeface="Calibri"/>
              <a:sym typeface="Calibri"/>
            </a:endParaRPr>
          </a:p>
          <a:p>
            <a:pPr marL="685800" marR="0" lvl="1"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457200" marR="0" lvl="1" indent="0" algn="l" rtl="0">
              <a:lnSpc>
                <a:spcPct val="90000"/>
              </a:lnSpc>
              <a:spcBef>
                <a:spcPts val="100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8" name="Google Shape;168;p8"/>
          <p:cNvSpPr txBox="1"/>
          <p:nvPr/>
        </p:nvSpPr>
        <p:spPr>
          <a:xfrm>
            <a:off x="377708" y="596766"/>
            <a:ext cx="7543800" cy="899963"/>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Project Background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9"/>
          <p:cNvSpPr txBox="1">
            <a:spLocks noGrp="1"/>
          </p:cNvSpPr>
          <p:nvPr>
            <p:ph type="title"/>
          </p:nvPr>
        </p:nvSpPr>
        <p:spPr>
          <a:xfrm>
            <a:off x="800099" y="1131094"/>
            <a:ext cx="7886700" cy="99417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br>
              <a:rPr lang="en-US"/>
            </a:br>
            <a:endParaRPr/>
          </a:p>
        </p:txBody>
      </p:sp>
      <p:sp>
        <p:nvSpPr>
          <p:cNvPr id="175" name="Google Shape;175;p9"/>
          <p:cNvSpPr txBox="1"/>
          <p:nvPr/>
        </p:nvSpPr>
        <p:spPr>
          <a:xfrm>
            <a:off x="838200" y="1825625"/>
            <a:ext cx="7405255" cy="4351338"/>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What Are Some Examples of Source Water Protection?</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1" i="0" u="none" strike="noStrike" cap="none" dirty="0">
                <a:solidFill>
                  <a:srgbClr val="000000"/>
                </a:solidFill>
                <a:latin typeface="Calibri"/>
                <a:ea typeface="Calibri"/>
                <a:cs typeface="Calibri"/>
                <a:sym typeface="Calibri"/>
              </a:rPr>
              <a:t>Riparian zone restoration to reduce runoff pollution;</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1" i="0" u="none" strike="noStrike" cap="none" dirty="0">
                <a:solidFill>
                  <a:srgbClr val="000000"/>
                </a:solidFill>
                <a:latin typeface="Calibri"/>
                <a:ea typeface="Calibri"/>
                <a:cs typeface="Calibri"/>
                <a:sym typeface="Calibri"/>
              </a:rPr>
              <a:t>Stream bank stabilization to reduce sedimentation;</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1" i="0" u="none" strike="noStrike" cap="none" dirty="0">
                <a:solidFill>
                  <a:srgbClr val="000000"/>
                </a:solidFill>
                <a:latin typeface="Calibri"/>
                <a:ea typeface="Calibri"/>
                <a:cs typeface="Calibri"/>
                <a:sym typeface="Calibri"/>
              </a:rPr>
              <a:t>Best management practices for agricultural and forestry activities or stormwater control;</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Land protection/easements;</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Local ordinances to limit certain activities in source water or wellhead protection areas;</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Developing emergency response plans; and</a:t>
            </a:r>
            <a:endParaRPr sz="1400" b="0" i="0" u="none" strike="noStrike" cap="none" dirty="0">
              <a:solidFill>
                <a:srgbClr val="000000"/>
              </a:solidFill>
              <a:latin typeface="Arial"/>
              <a:ea typeface="Arial"/>
              <a:cs typeface="Arial"/>
              <a:sym typeface="Arial"/>
            </a:endParaRPr>
          </a:p>
          <a:p>
            <a:pPr marL="685800" marR="0" lvl="1" indent="-228600" algn="l" rtl="0">
              <a:lnSpc>
                <a:spcPct val="90000"/>
              </a:lnSpc>
              <a:spcBef>
                <a:spcPts val="1000"/>
              </a:spcBef>
              <a:spcAft>
                <a:spcPts val="0"/>
              </a:spcAft>
              <a:buClr>
                <a:srgbClr val="000000"/>
              </a:buClr>
              <a:buSzPts val="2000"/>
              <a:buFont typeface="Arial"/>
              <a:buChar char="•"/>
            </a:pPr>
            <a:r>
              <a:rPr lang="en-US" sz="2000" b="0" i="0" u="none" strike="noStrike" cap="none" dirty="0">
                <a:solidFill>
                  <a:srgbClr val="000000"/>
                </a:solidFill>
                <a:latin typeface="Calibri"/>
                <a:ea typeface="Calibri"/>
                <a:cs typeface="Calibri"/>
                <a:sym typeface="Calibri"/>
              </a:rPr>
              <a:t>Educating local industry, businesses, and citizens on pollution prevention and source water protection.</a:t>
            </a:r>
            <a:endParaRPr sz="1400" b="0" i="0" u="none" strike="noStrike" cap="none" dirty="0">
              <a:solidFill>
                <a:srgbClr val="000000"/>
              </a:solidFill>
              <a:latin typeface="Arial"/>
              <a:ea typeface="Arial"/>
              <a:cs typeface="Arial"/>
              <a:sym typeface="Arial"/>
            </a:endParaRPr>
          </a:p>
          <a:p>
            <a:pPr marL="457200" marR="0" lvl="1" indent="0" algn="l" rtl="0">
              <a:lnSpc>
                <a:spcPct val="90000"/>
              </a:lnSpc>
              <a:spcBef>
                <a:spcPts val="1000"/>
              </a:spcBef>
              <a:spcAft>
                <a:spcPts val="0"/>
              </a:spcAft>
              <a:buClr>
                <a:schemeClr val="dk1"/>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176" name="Google Shape;176;p9"/>
          <p:cNvSpPr txBox="1"/>
          <p:nvPr/>
        </p:nvSpPr>
        <p:spPr>
          <a:xfrm>
            <a:off x="377708" y="596766"/>
            <a:ext cx="7543800" cy="899963"/>
          </a:xfrm>
          <a:prstGeom prst="rect">
            <a:avLst/>
          </a:prstGeom>
          <a:no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en-US" sz="4800" b="0" i="0" u="none" strike="noStrike" cap="none">
                <a:solidFill>
                  <a:srgbClr val="3F3F3F"/>
                </a:solidFill>
                <a:latin typeface="Calibri"/>
                <a:ea typeface="Calibri"/>
                <a:cs typeface="Calibri"/>
                <a:sym typeface="Calibri"/>
              </a:rPr>
              <a:t>Project Background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2262</Words>
  <Application>Microsoft Office PowerPoint</Application>
  <PresentationFormat>On-screen Show (4:3)</PresentationFormat>
  <Paragraphs>307</Paragraphs>
  <Slides>36</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Noto Sans Symbols</vt:lpstr>
      <vt:lpstr>Wingdings</vt:lpstr>
      <vt:lpstr>Retrospect</vt:lpstr>
      <vt:lpstr>National Water Quality Initiative Community Meeting  11/03/2022 Eagle Point Middle School Hosted by Eagle Point Irrigation District</vt:lpstr>
      <vt:lpstr>Meeting Overview</vt:lpstr>
      <vt:lpstr>Who is Jackson SWCD?</vt:lpstr>
      <vt:lpstr>Who is Rogue River WC?</vt:lpstr>
      <vt:lpstr>JSWCD and RRWC Work Collaboratively</vt:lpstr>
      <vt:lpstr>JSWCD and RRWC Work Collaboratively</vt:lpstr>
      <vt:lpstr> </vt:lpstr>
      <vt:lpstr> </vt:lpstr>
      <vt:lpstr> </vt:lpstr>
      <vt:lpstr> </vt:lpstr>
      <vt:lpstr>PowerPoint Presentation</vt:lpstr>
      <vt:lpstr>Outreach Strategy: Survey and Landowner Open Houses</vt:lpstr>
      <vt:lpstr>Priority Resource Concerns</vt:lpstr>
      <vt:lpstr>Benefits of Healthy Riparian Buffers</vt:lpstr>
      <vt:lpstr>Ways to Protect Riparian Areas</vt:lpstr>
      <vt:lpstr>Protecting Water Quality</vt:lpstr>
      <vt:lpstr>Managed Grazing</vt:lpstr>
      <vt:lpstr>Off-Channel Stockwater Systems</vt:lpstr>
      <vt:lpstr>Heavy Use Area Protection</vt:lpstr>
      <vt:lpstr>Sacrifice Lot or Winter Pasture</vt:lpstr>
      <vt:lpstr>Manure Storage and Composting</vt:lpstr>
      <vt:lpstr>Irrigation Infrastructure Condition</vt:lpstr>
      <vt:lpstr>What is an Irrigation Improvement Project?</vt:lpstr>
      <vt:lpstr>PowerPoint Presentation</vt:lpstr>
      <vt:lpstr>Ditch Improvement Options</vt:lpstr>
      <vt:lpstr>Ditch Lining Options</vt:lpstr>
      <vt:lpstr>Piping Options</vt:lpstr>
      <vt:lpstr>PowerPoint Presentation</vt:lpstr>
      <vt:lpstr>Irrigation Improvement Projects Can Provide Economic Benefits</vt:lpstr>
      <vt:lpstr>Irrigation Improvement Projects Can Provide Environmental Benefits</vt:lpstr>
      <vt:lpstr>Public Funding for Irrigation Projects</vt:lpstr>
      <vt:lpstr>Irrigation Project Costs</vt:lpstr>
      <vt:lpstr>JSWCD and NRCS Working Together: NRCS EQIP Program</vt:lpstr>
      <vt:lpstr>Water Quality Benefits from Previous Project</vt:lpstr>
      <vt:lpstr>Process for Interested Landowners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Water Quality Initiative Community Meeting  11/03/2022 Eagle Point Middle School Hosted by Eagle Point Irrigation District</dc:title>
  <dc:creator>John</dc:creator>
  <cp:lastModifiedBy>Hannah Satein</cp:lastModifiedBy>
  <cp:revision>11</cp:revision>
  <dcterms:created xsi:type="dcterms:W3CDTF">2019-11-13T21:41:54Z</dcterms:created>
  <dcterms:modified xsi:type="dcterms:W3CDTF">2022-11-01T22:16:21Z</dcterms:modified>
</cp:coreProperties>
</file>